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7" r:id="rId2"/>
    <p:sldId id="2435" r:id="rId3"/>
    <p:sldId id="2463" r:id="rId4"/>
    <p:sldId id="2527" r:id="rId5"/>
    <p:sldId id="2528" r:id="rId6"/>
    <p:sldId id="2386" r:id="rId7"/>
    <p:sldId id="2530" r:id="rId8"/>
    <p:sldId id="546" r:id="rId9"/>
    <p:sldId id="547" r:id="rId10"/>
    <p:sldId id="555" r:id="rId11"/>
    <p:sldId id="584" r:id="rId12"/>
    <p:sldId id="553" r:id="rId13"/>
    <p:sldId id="551" r:id="rId14"/>
    <p:sldId id="542" r:id="rId15"/>
    <p:sldId id="556" r:id="rId16"/>
    <p:sldId id="567" r:id="rId17"/>
    <p:sldId id="568" r:id="rId18"/>
    <p:sldId id="591" r:id="rId19"/>
    <p:sldId id="597" r:id="rId20"/>
    <p:sldId id="2484" r:id="rId21"/>
    <p:sldId id="2282" r:id="rId22"/>
    <p:sldId id="2262" r:id="rId23"/>
    <p:sldId id="2289" r:id="rId24"/>
    <p:sldId id="2263" r:id="rId25"/>
    <p:sldId id="2293" r:id="rId26"/>
    <p:sldId id="2486" r:id="rId27"/>
    <p:sldId id="2257" r:id="rId28"/>
    <p:sldId id="2286" r:id="rId29"/>
    <p:sldId id="2499" r:id="rId30"/>
    <p:sldId id="383" r:id="rId31"/>
    <p:sldId id="384" r:id="rId32"/>
    <p:sldId id="2468" r:id="rId33"/>
    <p:sldId id="391" r:id="rId34"/>
    <p:sldId id="386" r:id="rId35"/>
    <p:sldId id="388" r:id="rId36"/>
    <p:sldId id="2471" r:id="rId37"/>
    <p:sldId id="390" r:id="rId38"/>
    <p:sldId id="2472" r:id="rId39"/>
    <p:sldId id="2473" r:id="rId40"/>
    <p:sldId id="554" r:id="rId41"/>
    <p:sldId id="2474" r:id="rId42"/>
    <p:sldId id="2481" r:id="rId43"/>
    <p:sldId id="2465" r:id="rId44"/>
    <p:sldId id="2494" r:id="rId45"/>
    <p:sldId id="401" r:id="rId46"/>
    <p:sldId id="2495" r:id="rId47"/>
    <p:sldId id="395" r:id="rId48"/>
    <p:sldId id="406" r:id="rId49"/>
    <p:sldId id="2496" r:id="rId50"/>
    <p:sldId id="403" r:id="rId51"/>
    <p:sldId id="405" r:id="rId52"/>
    <p:sldId id="396" r:id="rId53"/>
    <p:sldId id="408" r:id="rId54"/>
    <p:sldId id="398" r:id="rId55"/>
    <p:sldId id="407" r:id="rId56"/>
    <p:sldId id="2483" r:id="rId57"/>
    <p:sldId id="2531" r:id="rId58"/>
    <p:sldId id="357" r:id="rId59"/>
    <p:sldId id="737" r:id="rId60"/>
    <p:sldId id="738" r:id="rId61"/>
    <p:sldId id="741" r:id="rId62"/>
    <p:sldId id="740" r:id="rId63"/>
    <p:sldId id="2532" r:id="rId64"/>
    <p:sldId id="2524" r:id="rId65"/>
    <p:sldId id="439" r:id="rId66"/>
    <p:sldId id="459" r:id="rId67"/>
    <p:sldId id="444" r:id="rId68"/>
    <p:sldId id="449" r:id="rId69"/>
    <p:sldId id="445" r:id="rId70"/>
    <p:sldId id="467" r:id="rId71"/>
    <p:sldId id="389" r:id="rId72"/>
    <p:sldId id="2243" r:id="rId73"/>
    <p:sldId id="2533" r:id="rId74"/>
    <p:sldId id="392" r:id="rId75"/>
    <p:sldId id="2507" r:id="rId76"/>
    <p:sldId id="400" r:id="rId77"/>
    <p:sldId id="2512" r:id="rId78"/>
    <p:sldId id="399" r:id="rId79"/>
    <p:sldId id="2534" r:id="rId80"/>
    <p:sldId id="393" r:id="rId81"/>
    <p:sldId id="394" r:id="rId82"/>
    <p:sldId id="2508" r:id="rId83"/>
    <p:sldId id="2513" r:id="rId84"/>
    <p:sldId id="402" r:id="rId85"/>
    <p:sldId id="2509" r:id="rId86"/>
    <p:sldId id="2520" r:id="rId87"/>
    <p:sldId id="2510" r:id="rId88"/>
    <p:sldId id="2511" r:id="rId89"/>
    <p:sldId id="2521" r:id="rId90"/>
    <p:sldId id="2514" r:id="rId91"/>
    <p:sldId id="426" r:id="rId92"/>
    <p:sldId id="423" r:id="rId93"/>
    <p:sldId id="420" r:id="rId94"/>
    <p:sldId id="425" r:id="rId95"/>
    <p:sldId id="2522" r:id="rId96"/>
    <p:sldId id="421" r:id="rId97"/>
    <p:sldId id="2515" r:id="rId98"/>
    <p:sldId id="428" r:id="rId99"/>
    <p:sldId id="424" r:id="rId100"/>
    <p:sldId id="2523" r:id="rId101"/>
    <p:sldId id="2517" r:id="rId102"/>
    <p:sldId id="2518" r:id="rId103"/>
    <p:sldId id="2519" r:id="rId104"/>
    <p:sldId id="2294" r:id="rId105"/>
    <p:sldId id="2535" r:id="rId106"/>
    <p:sldId id="2100" r:id="rId107"/>
    <p:sldId id="2101" r:id="rId108"/>
    <p:sldId id="2120" r:id="rId109"/>
    <p:sldId id="2102" r:id="rId110"/>
    <p:sldId id="2104" r:id="rId111"/>
    <p:sldId id="2105" r:id="rId112"/>
    <p:sldId id="2103" r:id="rId113"/>
    <p:sldId id="2108" r:id="rId114"/>
    <p:sldId id="2113" r:id="rId115"/>
    <p:sldId id="2536" r:id="rId116"/>
    <p:sldId id="2537" r:id="rId117"/>
    <p:sldId id="2529" r:id="rId11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uj Varshney" initials="AV" lastIdx="1" clrIdx="0">
    <p:extLst>
      <p:ext uri="{19B8F6BF-5375-455C-9EA6-DF929625EA0E}">
        <p15:presenceInfo xmlns:p15="http://schemas.microsoft.com/office/powerpoint/2012/main" userId="279ee687c80bf3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02" autoAdjust="0"/>
    <p:restoredTop sz="86672" autoAdjust="0"/>
  </p:normalViewPr>
  <p:slideViewPr>
    <p:cSldViewPr snapToGrid="0" snapToObjects="1">
      <p:cViewPr varScale="1">
        <p:scale>
          <a:sx n="184" d="100"/>
          <a:sy n="184" d="100"/>
        </p:scale>
        <p:origin x="1064" y="176"/>
      </p:cViewPr>
      <p:guideLst/>
    </p:cSldViewPr>
  </p:slideViewPr>
  <p:outlineViewPr>
    <p:cViewPr>
      <p:scale>
        <a:sx n="33" d="100"/>
        <a:sy n="33" d="100"/>
      </p:scale>
      <p:origin x="0" y="-84808"/>
    </p:cViewPr>
  </p:outlineViewPr>
  <p:notesTextViewPr>
    <p:cViewPr>
      <p:scale>
        <a:sx n="20" d="100"/>
        <a:sy n="20" d="100"/>
      </p:scale>
      <p:origin x="0" y="0"/>
    </p:cViewPr>
  </p:notesTextViewPr>
  <p:sorterViewPr>
    <p:cViewPr varScale="1">
      <p:scale>
        <a:sx n="1" d="1"/>
        <a:sy n="1" d="1"/>
      </p:scale>
      <p:origin x="0" y="0"/>
    </p:cViewPr>
  </p:sorterViewPr>
  <p:notesViewPr>
    <p:cSldViewPr snapToGrid="0" snapToObjects="1">
      <p:cViewPr varScale="1">
        <p:scale>
          <a:sx n="160" d="100"/>
          <a:sy n="160" d="100"/>
        </p:scale>
        <p:origin x="5360"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8D3C-5865-C248-9EEC-EC62E144E375}" type="datetimeFigureOut">
              <a:rPr lang="sv-SE" smtClean="0"/>
              <a:t>2023-04-04</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9048-48E3-CB4A-BCD4-0EFC36288878}" type="slidenum">
              <a:rPr lang="sv-SE" smtClean="0"/>
              <a:t>‹#›</a:t>
            </a:fld>
            <a:endParaRPr lang="sv-SE"/>
          </a:p>
        </p:txBody>
      </p:sp>
    </p:spTree>
    <p:extLst>
      <p:ext uri="{BB962C8B-B14F-4D97-AF65-F5344CB8AC3E}">
        <p14:creationId xmlns:p14="http://schemas.microsoft.com/office/powerpoint/2010/main" val="1028733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a:t>
            </a:fld>
            <a:endParaRPr lang="en-US"/>
          </a:p>
        </p:txBody>
      </p:sp>
    </p:spTree>
    <p:extLst>
      <p:ext uri="{BB962C8B-B14F-4D97-AF65-F5344CB8AC3E}">
        <p14:creationId xmlns:p14="http://schemas.microsoft.com/office/powerpoint/2010/main" val="465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57</a:t>
            </a:fld>
            <a:endParaRPr lang="en-US"/>
          </a:p>
        </p:txBody>
      </p:sp>
    </p:spTree>
    <p:extLst>
      <p:ext uri="{BB962C8B-B14F-4D97-AF65-F5344CB8AC3E}">
        <p14:creationId xmlns:p14="http://schemas.microsoft.com/office/powerpoint/2010/main" val="2349763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58</a:t>
            </a:fld>
            <a:endParaRPr lang="en-US"/>
          </a:p>
        </p:txBody>
      </p:sp>
    </p:spTree>
    <p:extLst>
      <p:ext uri="{BB962C8B-B14F-4D97-AF65-F5344CB8AC3E}">
        <p14:creationId xmlns:p14="http://schemas.microsoft.com/office/powerpoint/2010/main" val="215266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59</a:t>
            </a:fld>
            <a:endParaRPr lang="en-US"/>
          </a:p>
        </p:txBody>
      </p:sp>
    </p:spTree>
    <p:extLst>
      <p:ext uri="{BB962C8B-B14F-4D97-AF65-F5344CB8AC3E}">
        <p14:creationId xmlns:p14="http://schemas.microsoft.com/office/powerpoint/2010/main" val="4130467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60</a:t>
            </a:fld>
            <a:endParaRPr lang="en-US"/>
          </a:p>
        </p:txBody>
      </p:sp>
    </p:spTree>
    <p:extLst>
      <p:ext uri="{BB962C8B-B14F-4D97-AF65-F5344CB8AC3E}">
        <p14:creationId xmlns:p14="http://schemas.microsoft.com/office/powerpoint/2010/main" val="2259469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61</a:t>
            </a:fld>
            <a:endParaRPr lang="en-US"/>
          </a:p>
        </p:txBody>
      </p:sp>
    </p:spTree>
    <p:extLst>
      <p:ext uri="{BB962C8B-B14F-4D97-AF65-F5344CB8AC3E}">
        <p14:creationId xmlns:p14="http://schemas.microsoft.com/office/powerpoint/2010/main" val="8391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While we are deploying an enormously large number of IoT devices, I claim that very little attention is being paid to their energy challenge.</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Today, most IoT devices are very energy expensive, and consequently, they rely on bulky batteries such as AA/AAA sized batteries for their operation. Even when operating on these batteries, they require frequent replacement of the exhausted batteries. This can be challenging when performed at a massive scale, especially considering that we may have a trillion embedded device deployed in the world.</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Further, it can also harm the environment. These batteries use toxic chemicals, which means now we can have billions of toxic chemicals laden batteries that would be disposed of in landfills. This is especially important as sustainability has become an essential aspect across the world; in fact, imperial college was celebrating sustainability week.</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75746C-E621-8E4B-8CC0-3BE97110A356}" type="slidenum">
              <a:rPr lang="en-US" smtClean="0"/>
              <a:t>62</a:t>
            </a:fld>
            <a:endParaRPr lang="en-US"/>
          </a:p>
        </p:txBody>
      </p:sp>
    </p:spTree>
    <p:extLst>
      <p:ext uri="{BB962C8B-B14F-4D97-AF65-F5344CB8AC3E}">
        <p14:creationId xmlns:p14="http://schemas.microsoft.com/office/powerpoint/2010/main" val="4133244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63</a:t>
            </a:fld>
            <a:endParaRPr lang="en-US"/>
          </a:p>
        </p:txBody>
      </p:sp>
    </p:spTree>
    <p:extLst>
      <p:ext uri="{BB962C8B-B14F-4D97-AF65-F5344CB8AC3E}">
        <p14:creationId xmlns:p14="http://schemas.microsoft.com/office/powerpoint/2010/main" val="930145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73</a:t>
            </a:fld>
            <a:endParaRPr lang="en-US"/>
          </a:p>
        </p:txBody>
      </p:sp>
    </p:spTree>
    <p:extLst>
      <p:ext uri="{BB962C8B-B14F-4D97-AF65-F5344CB8AC3E}">
        <p14:creationId xmlns:p14="http://schemas.microsoft.com/office/powerpoint/2010/main" val="3625837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105</a:t>
            </a:fld>
            <a:endParaRPr lang="en-US"/>
          </a:p>
        </p:txBody>
      </p:sp>
    </p:spTree>
    <p:extLst>
      <p:ext uri="{BB962C8B-B14F-4D97-AF65-F5344CB8AC3E}">
        <p14:creationId xmlns:p14="http://schemas.microsoft.com/office/powerpoint/2010/main" val="2070335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107</a:t>
            </a:fld>
            <a:endParaRPr lang="en-US"/>
          </a:p>
        </p:txBody>
      </p:sp>
    </p:spTree>
    <p:extLst>
      <p:ext uri="{BB962C8B-B14F-4D97-AF65-F5344CB8AC3E}">
        <p14:creationId xmlns:p14="http://schemas.microsoft.com/office/powerpoint/2010/main" val="1718486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2</a:t>
            </a:fld>
            <a:endParaRPr lang="en-US"/>
          </a:p>
        </p:txBody>
      </p:sp>
    </p:spTree>
    <p:extLst>
      <p:ext uri="{BB962C8B-B14F-4D97-AF65-F5344CB8AC3E}">
        <p14:creationId xmlns:p14="http://schemas.microsoft.com/office/powerpoint/2010/main" val="3862016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108</a:t>
            </a:fld>
            <a:endParaRPr lang="en-US"/>
          </a:p>
        </p:txBody>
      </p:sp>
    </p:spTree>
    <p:extLst>
      <p:ext uri="{BB962C8B-B14F-4D97-AF65-F5344CB8AC3E}">
        <p14:creationId xmlns:p14="http://schemas.microsoft.com/office/powerpoint/2010/main" val="467872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now full duplex, and no more operators</a:t>
            </a:r>
          </a:p>
        </p:txBody>
      </p:sp>
      <p:sp>
        <p:nvSpPr>
          <p:cNvPr id="4" name="Slide Number Placeholder 3"/>
          <p:cNvSpPr>
            <a:spLocks noGrp="1"/>
          </p:cNvSpPr>
          <p:nvPr>
            <p:ph type="sldNum" sz="quarter" idx="5"/>
          </p:nvPr>
        </p:nvSpPr>
        <p:spPr/>
        <p:txBody>
          <a:bodyPr/>
          <a:lstStyle/>
          <a:p>
            <a:fld id="{7A445267-E1A4-074A-A884-6BFE3F4EEE27}" type="slidenum">
              <a:rPr lang="en-US" smtClean="0"/>
              <a:t>109</a:t>
            </a:fld>
            <a:endParaRPr lang="en-US"/>
          </a:p>
        </p:txBody>
      </p:sp>
    </p:spTree>
    <p:extLst>
      <p:ext uri="{BB962C8B-B14F-4D97-AF65-F5344CB8AC3E}">
        <p14:creationId xmlns:p14="http://schemas.microsoft.com/office/powerpoint/2010/main" val="380959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110</a:t>
            </a:fld>
            <a:endParaRPr lang="en-US"/>
          </a:p>
        </p:txBody>
      </p:sp>
    </p:spTree>
    <p:extLst>
      <p:ext uri="{BB962C8B-B14F-4D97-AF65-F5344CB8AC3E}">
        <p14:creationId xmlns:p14="http://schemas.microsoft.com/office/powerpoint/2010/main" val="294181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111</a:t>
            </a:fld>
            <a:endParaRPr lang="en-US"/>
          </a:p>
        </p:txBody>
      </p:sp>
    </p:spTree>
    <p:extLst>
      <p:ext uri="{BB962C8B-B14F-4D97-AF65-F5344CB8AC3E}">
        <p14:creationId xmlns:p14="http://schemas.microsoft.com/office/powerpoint/2010/main" val="2275865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115</a:t>
            </a:fld>
            <a:endParaRPr lang="en-US"/>
          </a:p>
        </p:txBody>
      </p:sp>
    </p:spTree>
    <p:extLst>
      <p:ext uri="{BB962C8B-B14F-4D97-AF65-F5344CB8AC3E}">
        <p14:creationId xmlns:p14="http://schemas.microsoft.com/office/powerpoint/2010/main" val="3657378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116</a:t>
            </a:fld>
            <a:endParaRPr lang="en-US"/>
          </a:p>
        </p:txBody>
      </p:sp>
    </p:spTree>
    <p:extLst>
      <p:ext uri="{BB962C8B-B14F-4D97-AF65-F5344CB8AC3E}">
        <p14:creationId xmlns:p14="http://schemas.microsoft.com/office/powerpoint/2010/main" val="3313180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8800" b="1" dirty="0"/>
          </a:p>
        </p:txBody>
      </p:sp>
      <p:sp>
        <p:nvSpPr>
          <p:cNvPr id="4" name="Slide Number Placeholder 3"/>
          <p:cNvSpPr>
            <a:spLocks noGrp="1"/>
          </p:cNvSpPr>
          <p:nvPr>
            <p:ph type="sldNum" sz="quarter" idx="10"/>
          </p:nvPr>
        </p:nvSpPr>
        <p:spPr/>
        <p:txBody>
          <a:bodyPr/>
          <a:lstStyle/>
          <a:p>
            <a:fld id="{3075746C-E621-8E4B-8CC0-3BE97110A356}" type="slidenum">
              <a:rPr lang="en-US" smtClean="0"/>
              <a:t>117</a:t>
            </a:fld>
            <a:endParaRPr lang="en-US"/>
          </a:p>
        </p:txBody>
      </p:sp>
    </p:spTree>
    <p:extLst>
      <p:ext uri="{BB962C8B-B14F-4D97-AF65-F5344CB8AC3E}">
        <p14:creationId xmlns:p14="http://schemas.microsoft.com/office/powerpoint/2010/main" val="1287849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Permamote</a:t>
            </a:r>
            <a:r>
              <a:rPr lang="en-GB" sz="1800" dirty="0">
                <a:effectLst/>
                <a:latin typeface="Calibri" panose="020F0502020204030204" pitchFamily="34" charset="0"/>
                <a:ea typeface="Calibri" panose="020F0502020204030204" pitchFamily="34" charset="0"/>
                <a:cs typeface="Calibri Light" panose="020F0302020204030204" pitchFamily="34"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Lorea</a:t>
            </a:r>
            <a:r>
              <a:rPr lang="en-GB" sz="1800" dirty="0">
                <a:effectLst/>
                <a:latin typeface="Calibri" panose="020F0502020204030204" pitchFamily="34" charset="0"/>
                <a:ea typeface="Calibri" panose="020F0502020204030204" pitchFamily="34" charset="0"/>
                <a:cs typeface="Calibri Light" panose="020F0302020204030204" pitchFamily="34"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3</a:t>
            </a:fld>
            <a:endParaRPr lang="en-US"/>
          </a:p>
        </p:txBody>
      </p:sp>
    </p:spTree>
    <p:extLst>
      <p:ext uri="{BB962C8B-B14F-4D97-AF65-F5344CB8AC3E}">
        <p14:creationId xmlns:p14="http://schemas.microsoft.com/office/powerpoint/2010/main" val="1206794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Permamote</a:t>
            </a:r>
            <a:r>
              <a:rPr lang="en-GB" sz="1800" dirty="0">
                <a:effectLst/>
                <a:latin typeface="Calibri" panose="020F0502020204030204" pitchFamily="34" charset="0"/>
                <a:ea typeface="Calibri" panose="020F0502020204030204" pitchFamily="34" charset="0"/>
                <a:cs typeface="Calibri Light" panose="020F0302020204030204" pitchFamily="34"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Lorea</a:t>
            </a:r>
            <a:r>
              <a:rPr lang="en-GB" sz="1800" dirty="0">
                <a:effectLst/>
                <a:latin typeface="Calibri" panose="020F0502020204030204" pitchFamily="34" charset="0"/>
                <a:ea typeface="Calibri" panose="020F0502020204030204" pitchFamily="34" charset="0"/>
                <a:cs typeface="Calibri Light" panose="020F0302020204030204" pitchFamily="34"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a:t>
            </a:fld>
            <a:endParaRPr lang="en-US"/>
          </a:p>
        </p:txBody>
      </p:sp>
    </p:spTree>
    <p:extLst>
      <p:ext uri="{BB962C8B-B14F-4D97-AF65-F5344CB8AC3E}">
        <p14:creationId xmlns:p14="http://schemas.microsoft.com/office/powerpoint/2010/main" val="1886258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We may all have heard of the term Internet of Things.  So how are these wireless embedded systems related to the Internet of Things:   Today, IoT includes a broad class of devices, including powerful platforms such as smartphones.  However, it also includes more resource-constrained devices and what we call Wireless Embedded Systems, and in fact, I consider it to be one of the essential parts of the IoT ecosystem.</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These are platforms equipped with a radio transceiver, sensor, microcontroller, and some form of energy storage. These platforms also often form a network, and sensor network as it is called has been an active area of research for the past two decades. </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Light" panose="020F0302020204030204" pitchFamily="34" charset="0"/>
              </a:rPr>
              <a:t>++ The research community has also developed wireless embedded platforms which we may know about, and these include: CMUCAM, which is an image sensor platform developed at Carnegie Mellon University,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Permamote</a:t>
            </a:r>
            <a:r>
              <a:rPr lang="en-GB" sz="1800" dirty="0">
                <a:effectLst/>
                <a:latin typeface="Calibri" panose="020F0502020204030204" pitchFamily="34" charset="0"/>
                <a:ea typeface="Calibri" panose="020F0502020204030204" pitchFamily="34" charset="0"/>
                <a:cs typeface="Calibri Light" panose="020F0302020204030204" pitchFamily="34" charset="0"/>
              </a:rPr>
              <a:t> is long life sensor platform from the lab I am associated with at UC Berkeley or </a:t>
            </a:r>
            <a:r>
              <a:rPr lang="en-GB" sz="1800" dirty="0" err="1">
                <a:effectLst/>
                <a:latin typeface="Calibri" panose="020F0502020204030204" pitchFamily="34" charset="0"/>
                <a:ea typeface="Calibri" panose="020F0502020204030204" pitchFamily="34" charset="0"/>
                <a:cs typeface="Calibri Light" panose="020F0302020204030204" pitchFamily="34" charset="0"/>
              </a:rPr>
              <a:t>Lorea</a:t>
            </a:r>
            <a:r>
              <a:rPr lang="en-GB" sz="1800" dirty="0">
                <a:effectLst/>
                <a:latin typeface="Calibri" panose="020F0502020204030204" pitchFamily="34" charset="0"/>
                <a:ea typeface="Calibri" panose="020F0502020204030204" pitchFamily="34" charset="0"/>
                <a:cs typeface="Calibri Light" panose="020F0302020204030204" pitchFamily="34" charset="0"/>
              </a:rPr>
              <a:t> which is a long-range backscatter platform that I had developed as part of my doctoral dissertation at Uppsala University. All of these are an example of Wireless Embedded Systems.</a:t>
            </a:r>
            <a:endParaRPr lang="en-SE" sz="1800" dirty="0">
              <a:effectLst/>
              <a:latin typeface="Calibri" panose="020F0502020204030204" pitchFamily="34" charset="0"/>
              <a:ea typeface="Calibri" panose="020F0502020204030204" pitchFamily="34" charset="0"/>
              <a:cs typeface="Calibri Light" panose="020F03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5</a:t>
            </a:fld>
            <a:endParaRPr lang="en-US"/>
          </a:p>
        </p:txBody>
      </p:sp>
    </p:spTree>
    <p:extLst>
      <p:ext uri="{BB962C8B-B14F-4D97-AF65-F5344CB8AC3E}">
        <p14:creationId xmlns:p14="http://schemas.microsoft.com/office/powerpoint/2010/main" val="310774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6</a:t>
            </a:fld>
            <a:endParaRPr lang="en-US"/>
          </a:p>
        </p:txBody>
      </p:sp>
    </p:spTree>
    <p:extLst>
      <p:ext uri="{BB962C8B-B14F-4D97-AF65-F5344CB8AC3E}">
        <p14:creationId xmlns:p14="http://schemas.microsoft.com/office/powerpoint/2010/main" val="347768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7</a:t>
            </a:fld>
            <a:endParaRPr lang="en-US"/>
          </a:p>
        </p:txBody>
      </p:sp>
    </p:spTree>
    <p:extLst>
      <p:ext uri="{BB962C8B-B14F-4D97-AF65-F5344CB8AC3E}">
        <p14:creationId xmlns:p14="http://schemas.microsoft.com/office/powerpoint/2010/main" val="357490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429048-48E3-CB4A-BCD4-0EFC36288878}" type="slidenum">
              <a:rPr lang="sv-SE" smtClean="0"/>
              <a:t>21</a:t>
            </a:fld>
            <a:endParaRPr lang="sv-SE"/>
          </a:p>
        </p:txBody>
      </p:sp>
    </p:spTree>
    <p:extLst>
      <p:ext uri="{BB962C8B-B14F-4D97-AF65-F5344CB8AC3E}">
        <p14:creationId xmlns:p14="http://schemas.microsoft.com/office/powerpoint/2010/main" val="3081390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075746C-E621-8E4B-8CC0-3BE97110A356}" type="slidenum">
              <a:rPr lang="en-US" smtClean="0"/>
              <a:t>43</a:t>
            </a:fld>
            <a:endParaRPr lang="en-US"/>
          </a:p>
        </p:txBody>
      </p:sp>
    </p:spTree>
    <p:extLst>
      <p:ext uri="{BB962C8B-B14F-4D97-AF65-F5344CB8AC3E}">
        <p14:creationId xmlns:p14="http://schemas.microsoft.com/office/powerpoint/2010/main" val="4211144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sv-SE" dirty="0"/>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F1FF0504-1F77-4746-9284-EB245119CF97}" type="datetime1">
              <a:rPr lang="sv-SE" smtClean="0"/>
              <a:t>2023-04-04</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430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B8E4AAE7-4F75-47CE-8993-CA4E3E156413}" type="datetime1">
              <a:rPr lang="sv-SE" smtClean="0"/>
              <a:t>2023-04-04</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744365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6E78D2F-C449-4C7C-9333-84C01FB7568D}" type="datetime1">
              <a:rPr lang="sv-SE" smtClean="0"/>
              <a:t>2023-04-04</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lvl1pPr>
              <a:defRPr sz="1600"/>
            </a:lvl1pPr>
          </a:lstStyle>
          <a:p>
            <a:r>
              <a:rPr lang="sv-SE" dirty="0"/>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2935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4/4/23</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0221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sv-SE" dirty="0"/>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35890D81-9E74-4920-91BA-8BD47836CBB8}" type="datetime1">
              <a:rPr lang="sv-SE" smtClean="0"/>
              <a:t>2023-04-04</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08830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629CF59E-F9A8-45AD-BF04-FFC34345DD7A}" type="datetime1">
              <a:rPr lang="sv-SE" smtClean="0"/>
              <a:t>2023-04-04</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lvl1pPr>
              <a:defRPr sz="1600"/>
            </a:lvl1pPr>
          </a:lstStyle>
          <a:p>
            <a:r>
              <a:rPr lang="sv-SE" dirty="0" err="1"/>
              <a:t>ambujv@nus.edu.sg</a:t>
            </a:r>
            <a:endParaRPr lang="sv-SE" dirty="0"/>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2655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normAutofit/>
          </a:bodyPr>
          <a:lstStyle>
            <a:lvl1pPr>
              <a:defRPr sz="4000"/>
            </a:lvl1pPr>
          </a:lstStyle>
          <a:p>
            <a:r>
              <a:rPr lang="en-GB" dirty="0"/>
              <a:t>Click to edit Master title style</a:t>
            </a:r>
            <a:endParaRPr lang="sv-SE" dirty="0"/>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AB3E296F-6E2F-4943-941A-67423902EE89}" type="datetime1">
              <a:rPr lang="sv-SE" smtClean="0"/>
              <a:t>2023-04-04</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23968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normAutofit/>
          </a:bodyPr>
          <a:lstStyle>
            <a:lvl1pPr>
              <a:defRPr sz="4000">
                <a:latin typeface="+mn-lt"/>
              </a:defRPr>
            </a:lvl1p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D65B0AFC-9D35-47DE-8D04-7562DE15629D}" type="datetime1">
              <a:rPr lang="sv-SE" smtClean="0"/>
              <a:t>2023-04-04</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lvl1pPr>
              <a:defRPr sz="1600"/>
            </a:lvl1pPr>
          </a:lstStyle>
          <a:p>
            <a:r>
              <a:rPr lang="sv-SE" dirty="0"/>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15994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normAutofit/>
          </a:bodyPr>
          <a:lstStyle>
            <a:lvl1pPr>
              <a:defRPr sz="4000">
                <a:latin typeface="+mn-lt"/>
              </a:defRPr>
            </a:lvl1pPr>
          </a:lstStyle>
          <a:p>
            <a:r>
              <a:rPr lang="en-GB" dirty="0"/>
              <a:t>Click to edit Master title style</a:t>
            </a:r>
            <a:endParaRPr lang="sv-SE" dirty="0"/>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CDC05281-08AA-4C72-B250-2DE743C64599}" type="datetime1">
              <a:rPr lang="sv-SE" smtClean="0"/>
              <a:t>2023-04-04</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lvl1pPr>
              <a:defRPr sz="1600"/>
            </a:lvl1pPr>
          </a:lstStyle>
          <a:p>
            <a:r>
              <a:rPr lang="sv-SE" dirty="0"/>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120047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00B2CF90-6E92-44FD-8245-32D6D58EEF14}" type="datetime1">
              <a:rPr lang="sv-SE" smtClean="0"/>
              <a:t>2023-04-04</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lvl1pPr>
              <a:defRPr sz="1600"/>
            </a:lvl1pPr>
          </a:lstStyle>
          <a:p>
            <a:r>
              <a:rPr lang="sv-SE" dirty="0"/>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00954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D2E5A4AD-6130-4B7E-9316-59D70B71516C}" type="datetime1">
              <a:rPr lang="sv-SE" smtClean="0"/>
              <a:t>2023-04-04</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379965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3050D939-7D75-4473-85E9-EAA55A48004C}" type="datetime1">
              <a:rPr lang="sv-SE" smtClean="0"/>
              <a:t>2023-04-04</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lvl1pPr>
              <a:defRPr sz="1600"/>
            </a:lvl1pPr>
          </a:lstStyle>
          <a:p>
            <a:r>
              <a:rPr lang="sv-SE" dirty="0"/>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lvl1pPr>
              <a:defRPr sz="16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414555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sv-SE" dirty="0"/>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7477F-BAC6-416F-AEAF-A2B58818030B}" type="datetime1">
              <a:rPr lang="sv-SE" smtClean="0"/>
              <a:t>2023-04-04</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00673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dt="0"/>
  <p:txStyles>
    <p:titleStyle>
      <a:lvl1pPr algn="l"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mithsonianmag.com/innovation/first-mobile-phone-call-was-made-75-years-ago-180978003/" TargetMode="External"/><Relationship Id="rId2" Type="http://schemas.openxmlformats.org/officeDocument/2006/relationships/image" Target="../media/image62.tiff"/><Relationship Id="rId1" Type="http://schemas.openxmlformats.org/officeDocument/2006/relationships/slideLayout" Target="../slideLayouts/slideLayout2.xml"/><Relationship Id="rId4" Type="http://schemas.openxmlformats.org/officeDocument/2006/relationships/hyperlink" Target="https://ethw.org/The_Foundations_of_Mobile_and_Cellular_Telephony"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5.tiff"/><Relationship Id="rId4" Type="http://schemas.openxmlformats.org/officeDocument/2006/relationships/image" Target="../media/image64.tiff"/></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5.tiff"/><Relationship Id="rId4" Type="http://schemas.openxmlformats.org/officeDocument/2006/relationships/image" Target="../media/image64.tiff"/></Relationships>
</file>

<file path=ppt/slides/_rels/slide109.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5.tiff"/><Relationship Id="rId4" Type="http://schemas.openxmlformats.org/officeDocument/2006/relationships/image" Target="../media/image64.tiff"/></Relationships>
</file>

<file path=ppt/slides/_rels/slide112.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www.cdg.org/technology/cdma_technology/a_ross/handoff.asp"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mailto:ambujv@nus.edu.sg"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patpannuto.com/papers/hui2008ipdead.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4.jpeg"/></Relationships>
</file>

<file path=ppt/slides/_rels/slide6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3iTNWZF2m3o?feature=oembed" TargetMode="External"/><Relationship Id="rId6" Type="http://schemas.openxmlformats.org/officeDocument/2006/relationships/image" Target="../media/image32.tiff"/><Relationship Id="rId5" Type="http://schemas.openxmlformats.org/officeDocument/2006/relationships/image" Target="../media/image34.jpeg"/><Relationship Id="rId4" Type="http://schemas.openxmlformats.org/officeDocument/2006/relationships/image" Target="../media/image33.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8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1926413466"/>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8FA0-3A8F-4AFF-89AD-9F2EE6B1F34C}"/>
              </a:ext>
            </a:extLst>
          </p:cNvPr>
          <p:cNvSpPr>
            <a:spLocks noGrp="1"/>
          </p:cNvSpPr>
          <p:nvPr>
            <p:ph type="title"/>
          </p:nvPr>
        </p:nvSpPr>
        <p:spPr>
          <a:xfrm>
            <a:off x="770246" y="29638"/>
            <a:ext cx="10515600" cy="1325563"/>
          </a:xfrm>
        </p:spPr>
        <p:txBody>
          <a:bodyPr/>
          <a:lstStyle/>
          <a:p>
            <a:r>
              <a:rPr lang="en-US" dirty="0"/>
              <a:t>BLE network topology</a:t>
            </a:r>
          </a:p>
        </p:txBody>
      </p:sp>
      <p:sp>
        <p:nvSpPr>
          <p:cNvPr id="4" name="Slide Number Placeholder 3">
            <a:extLst>
              <a:ext uri="{FF2B5EF4-FFF2-40B4-BE49-F238E27FC236}">
                <a16:creationId xmlns:a16="http://schemas.microsoft.com/office/drawing/2014/main" id="{F8F33ABB-34F6-4A51-B7BD-2CA009851854}"/>
              </a:ext>
            </a:extLst>
          </p:cNvPr>
          <p:cNvSpPr>
            <a:spLocks noGrp="1"/>
          </p:cNvSpPr>
          <p:nvPr>
            <p:ph type="sldNum" sz="quarter" idx="12"/>
          </p:nvPr>
        </p:nvSpPr>
        <p:spPr/>
        <p:txBody>
          <a:bodyPr/>
          <a:lstStyle/>
          <a:p>
            <a:fld id="{0778C724-3839-4D76-A707-B4C23905D055}" type="slidenum">
              <a:rPr lang="en-US" smtClean="0"/>
              <a:t>10</a:t>
            </a:fld>
            <a:endParaRPr lang="en-US"/>
          </a:p>
        </p:txBody>
      </p:sp>
      <p:sp>
        <p:nvSpPr>
          <p:cNvPr id="10" name="Oval 9">
            <a:extLst>
              <a:ext uri="{FF2B5EF4-FFF2-40B4-BE49-F238E27FC236}">
                <a16:creationId xmlns:a16="http://schemas.microsoft.com/office/drawing/2014/main" id="{D086AEA0-0C65-4BA8-B59B-E38CF44363FC}"/>
              </a:ext>
            </a:extLst>
          </p:cNvPr>
          <p:cNvSpPr/>
          <p:nvPr/>
        </p:nvSpPr>
        <p:spPr>
          <a:xfrm>
            <a:off x="5747646" y="516731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1" name="Oval 10">
            <a:extLst>
              <a:ext uri="{FF2B5EF4-FFF2-40B4-BE49-F238E27FC236}">
                <a16:creationId xmlns:a16="http://schemas.microsoft.com/office/drawing/2014/main" id="{DB22D0DE-D14B-44C4-AC89-E68A005E98C8}"/>
              </a:ext>
            </a:extLst>
          </p:cNvPr>
          <p:cNvSpPr/>
          <p:nvPr/>
        </p:nvSpPr>
        <p:spPr>
          <a:xfrm>
            <a:off x="892342" y="3205183"/>
            <a:ext cx="1462088" cy="14620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Peripheral</a:t>
            </a:r>
          </a:p>
        </p:txBody>
      </p:sp>
      <p:sp>
        <p:nvSpPr>
          <p:cNvPr id="12" name="Oval 11">
            <a:extLst>
              <a:ext uri="{FF2B5EF4-FFF2-40B4-BE49-F238E27FC236}">
                <a16:creationId xmlns:a16="http://schemas.microsoft.com/office/drawing/2014/main" id="{50EF1D2E-8CA3-4C03-8731-EA7C042804D6}"/>
              </a:ext>
            </a:extLst>
          </p:cNvPr>
          <p:cNvSpPr/>
          <p:nvPr/>
        </p:nvSpPr>
        <p:spPr>
          <a:xfrm>
            <a:off x="2574371" y="516731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3" name="Oval 12">
            <a:extLst>
              <a:ext uri="{FF2B5EF4-FFF2-40B4-BE49-F238E27FC236}">
                <a16:creationId xmlns:a16="http://schemas.microsoft.com/office/drawing/2014/main" id="{65D3F173-5991-4FCF-BC3F-63DA485E592F}"/>
              </a:ext>
            </a:extLst>
          </p:cNvPr>
          <p:cNvSpPr/>
          <p:nvPr/>
        </p:nvSpPr>
        <p:spPr>
          <a:xfrm>
            <a:off x="10045682" y="4894262"/>
            <a:ext cx="1462088" cy="146208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Advertiser</a:t>
            </a:r>
          </a:p>
        </p:txBody>
      </p:sp>
      <p:sp>
        <p:nvSpPr>
          <p:cNvPr id="14" name="Oval 13">
            <a:extLst>
              <a:ext uri="{FF2B5EF4-FFF2-40B4-BE49-F238E27FC236}">
                <a16:creationId xmlns:a16="http://schemas.microsoft.com/office/drawing/2014/main" id="{8149D89C-0150-4C76-AFBE-32948BFB3A3D}"/>
              </a:ext>
            </a:extLst>
          </p:cNvPr>
          <p:cNvSpPr/>
          <p:nvPr/>
        </p:nvSpPr>
        <p:spPr>
          <a:xfrm>
            <a:off x="906154" y="1075134"/>
            <a:ext cx="1462088" cy="14620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Peripheral</a:t>
            </a:r>
          </a:p>
        </p:txBody>
      </p:sp>
      <p:sp>
        <p:nvSpPr>
          <p:cNvPr id="15" name="Oval 14">
            <a:extLst>
              <a:ext uri="{FF2B5EF4-FFF2-40B4-BE49-F238E27FC236}">
                <a16:creationId xmlns:a16="http://schemas.microsoft.com/office/drawing/2014/main" id="{3DFF1300-3DEF-43AB-B87E-D56EF21DE92F}"/>
              </a:ext>
            </a:extLst>
          </p:cNvPr>
          <p:cNvSpPr/>
          <p:nvPr/>
        </p:nvSpPr>
        <p:spPr>
          <a:xfrm>
            <a:off x="4104918" y="2122950"/>
            <a:ext cx="1462088" cy="14620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Central &amp; Scanner</a:t>
            </a:r>
          </a:p>
        </p:txBody>
      </p:sp>
      <p:sp>
        <p:nvSpPr>
          <p:cNvPr id="16" name="Oval 15">
            <a:extLst>
              <a:ext uri="{FF2B5EF4-FFF2-40B4-BE49-F238E27FC236}">
                <a16:creationId xmlns:a16="http://schemas.microsoft.com/office/drawing/2014/main" id="{05108C15-AAFD-4E68-9088-B657D2427557}"/>
              </a:ext>
            </a:extLst>
          </p:cNvPr>
          <p:cNvSpPr/>
          <p:nvPr/>
        </p:nvSpPr>
        <p:spPr>
          <a:xfrm>
            <a:off x="7750644" y="2346318"/>
            <a:ext cx="1462088" cy="14620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Scanner</a:t>
            </a:r>
          </a:p>
        </p:txBody>
      </p:sp>
      <p:sp>
        <p:nvSpPr>
          <p:cNvPr id="17" name="Arrow: Left-Right 16">
            <a:extLst>
              <a:ext uri="{FF2B5EF4-FFF2-40B4-BE49-F238E27FC236}">
                <a16:creationId xmlns:a16="http://schemas.microsoft.com/office/drawing/2014/main" id="{04CCBA1A-549B-4478-BE9B-A826043EC8DA}"/>
              </a:ext>
            </a:extLst>
          </p:cNvPr>
          <p:cNvSpPr/>
          <p:nvPr/>
        </p:nvSpPr>
        <p:spPr>
          <a:xfrm rot="1003240">
            <a:off x="2463204" y="1862365"/>
            <a:ext cx="1684421" cy="685800"/>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a:t>
            </a:r>
          </a:p>
        </p:txBody>
      </p:sp>
      <p:sp>
        <p:nvSpPr>
          <p:cNvPr id="18" name="Arrow: Left-Right 17">
            <a:extLst>
              <a:ext uri="{FF2B5EF4-FFF2-40B4-BE49-F238E27FC236}">
                <a16:creationId xmlns:a16="http://schemas.microsoft.com/office/drawing/2014/main" id="{9A2CE49B-1EDE-455F-BECA-0482D5ED5268}"/>
              </a:ext>
            </a:extLst>
          </p:cNvPr>
          <p:cNvSpPr/>
          <p:nvPr/>
        </p:nvSpPr>
        <p:spPr>
          <a:xfrm rot="20560918">
            <a:off x="2354856" y="3015266"/>
            <a:ext cx="1684421" cy="685800"/>
          </a:xfrm>
          <a:prstGeom prst="lef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a:t>
            </a:r>
          </a:p>
        </p:txBody>
      </p:sp>
      <p:sp>
        <p:nvSpPr>
          <p:cNvPr id="19" name="Arrow: Right 18">
            <a:extLst>
              <a:ext uri="{FF2B5EF4-FFF2-40B4-BE49-F238E27FC236}">
                <a16:creationId xmlns:a16="http://schemas.microsoft.com/office/drawing/2014/main" id="{A9724F69-5473-47F5-8E33-C659A85A7B2A}"/>
              </a:ext>
            </a:extLst>
          </p:cNvPr>
          <p:cNvSpPr/>
          <p:nvPr/>
        </p:nvSpPr>
        <p:spPr>
          <a:xfrm rot="17665400">
            <a:off x="3196534" y="4054978"/>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0" name="Arrow: Right 19">
            <a:extLst>
              <a:ext uri="{FF2B5EF4-FFF2-40B4-BE49-F238E27FC236}">
                <a16:creationId xmlns:a16="http://schemas.microsoft.com/office/drawing/2014/main" id="{12FA9DC2-6FB4-41FA-A2D5-142DD37786DF}"/>
              </a:ext>
            </a:extLst>
          </p:cNvPr>
          <p:cNvSpPr/>
          <p:nvPr/>
        </p:nvSpPr>
        <p:spPr>
          <a:xfrm rot="14583970">
            <a:off x="4727081" y="4010853"/>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1" name="Arrow: Right 20">
            <a:extLst>
              <a:ext uri="{FF2B5EF4-FFF2-40B4-BE49-F238E27FC236}">
                <a16:creationId xmlns:a16="http://schemas.microsoft.com/office/drawing/2014/main" id="{DB5AB62B-8BEC-4FC2-AFCF-D45BD71DC31C}"/>
              </a:ext>
            </a:extLst>
          </p:cNvPr>
          <p:cNvSpPr/>
          <p:nvPr/>
        </p:nvSpPr>
        <p:spPr>
          <a:xfrm rot="18374189">
            <a:off x="6571805" y="4167007"/>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
        <p:nvSpPr>
          <p:cNvPr id="22" name="Arrow: Right 21">
            <a:extLst>
              <a:ext uri="{FF2B5EF4-FFF2-40B4-BE49-F238E27FC236}">
                <a16:creationId xmlns:a16="http://schemas.microsoft.com/office/drawing/2014/main" id="{29E4FC8E-F0C3-46D2-BAC6-09F46C5DDFF2}"/>
              </a:ext>
            </a:extLst>
          </p:cNvPr>
          <p:cNvSpPr/>
          <p:nvPr/>
        </p:nvSpPr>
        <p:spPr>
          <a:xfrm rot="13969085">
            <a:off x="8751654" y="3976641"/>
            <a:ext cx="1816768" cy="685800"/>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Advertisement</a:t>
            </a:r>
          </a:p>
        </p:txBody>
      </p:sp>
    </p:spTree>
    <p:extLst>
      <p:ext uri="{BB962C8B-B14F-4D97-AF65-F5344CB8AC3E}">
        <p14:creationId xmlns:p14="http://schemas.microsoft.com/office/powerpoint/2010/main" val="10498123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100</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extLst>
              <p:ext uri="{D42A27DB-BD31-4B8C-83A1-F6EECF244321}">
                <p14:modId xmlns:p14="http://schemas.microsoft.com/office/powerpoint/2010/main" val="2933107144"/>
              </p:ext>
            </p:extLst>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b="1" dirty="0"/>
                        <a:t>802.11ax</a:t>
                      </a:r>
                    </a:p>
                  </a:txBody>
                  <a:tcPr/>
                </a:tc>
                <a:tc>
                  <a:txBody>
                    <a:bodyPr/>
                    <a:lstStyle/>
                    <a:p>
                      <a:r>
                        <a:rPr lang="en-US" sz="2000" b="1" dirty="0"/>
                        <a:t>2021</a:t>
                      </a:r>
                    </a:p>
                  </a:txBody>
                  <a:tcPr/>
                </a:tc>
                <a:tc>
                  <a:txBody>
                    <a:bodyPr/>
                    <a:lstStyle/>
                    <a:p>
                      <a:r>
                        <a:rPr lang="en-US" sz="2000" b="1" dirty="0"/>
                        <a:t>2.4/5/6 GHz</a:t>
                      </a:r>
                    </a:p>
                  </a:txBody>
                  <a:tcPr/>
                </a:tc>
                <a:tc>
                  <a:txBody>
                    <a:bodyPr/>
                    <a:lstStyle/>
                    <a:p>
                      <a:r>
                        <a:rPr lang="en-US" sz="2000" b="1" dirty="0"/>
                        <a:t>OFDMA + MU-MIMO</a:t>
                      </a:r>
                    </a:p>
                  </a:txBody>
                  <a:tcPr/>
                </a:tc>
                <a:tc>
                  <a:txBody>
                    <a:bodyPr/>
                    <a:lstStyle/>
                    <a:p>
                      <a:r>
                        <a:rPr lang="en-US" sz="2000" b="1" dirty="0"/>
                        <a:t>9.6 Gbps</a:t>
                      </a:r>
                    </a:p>
                  </a:txBody>
                  <a:tcPr/>
                </a:tc>
                <a:tc>
                  <a:txBody>
                    <a:bodyPr/>
                    <a:lstStyle/>
                    <a:p>
                      <a:r>
                        <a:rPr lang="en-US" sz="2000" b="1"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5541296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9E5782-96C9-B24E-A32E-73F602C1FA2C}"/>
              </a:ext>
            </a:extLst>
          </p:cNvPr>
          <p:cNvSpPr>
            <a:spLocks noGrp="1"/>
          </p:cNvSpPr>
          <p:nvPr>
            <p:ph type="title"/>
          </p:nvPr>
        </p:nvSpPr>
        <p:spPr/>
        <p:txBody>
          <a:bodyPr>
            <a:normAutofit/>
          </a:bodyPr>
          <a:lstStyle/>
          <a:p>
            <a:r>
              <a:rPr lang="en-US" dirty="0"/>
              <a:t>New directions in </a:t>
            </a:r>
            <a:r>
              <a:rPr lang="en-US" dirty="0" err="1"/>
              <a:t>WiFi</a:t>
            </a:r>
            <a:r>
              <a:rPr lang="en-US" dirty="0"/>
              <a:t> focus:</a:t>
            </a:r>
            <a:br>
              <a:rPr lang="en-US" dirty="0"/>
            </a:br>
            <a:r>
              <a:rPr lang="en-US" dirty="0"/>
              <a:t>Aggregate throughput across all devices</a:t>
            </a:r>
          </a:p>
        </p:txBody>
      </p:sp>
      <p:sp>
        <p:nvSpPr>
          <p:cNvPr id="7" name="Content Placeholder 6">
            <a:extLst>
              <a:ext uri="{FF2B5EF4-FFF2-40B4-BE49-F238E27FC236}">
                <a16:creationId xmlns:a16="http://schemas.microsoft.com/office/drawing/2014/main" id="{E49501FA-649D-D440-B88E-786037DD0426}"/>
              </a:ext>
            </a:extLst>
          </p:cNvPr>
          <p:cNvSpPr>
            <a:spLocks noGrp="1"/>
          </p:cNvSpPr>
          <p:nvPr>
            <p:ph idx="1"/>
          </p:nvPr>
        </p:nvSpPr>
        <p:spPr/>
        <p:txBody>
          <a:bodyPr/>
          <a:lstStyle/>
          <a:p>
            <a:r>
              <a:rPr lang="en-US" dirty="0">
                <a:latin typeface="+mj-lt"/>
              </a:rPr>
              <a:t>For point-to-point, </a:t>
            </a:r>
            <a:r>
              <a:rPr lang="en-US" dirty="0" err="1">
                <a:latin typeface="+mj-lt"/>
              </a:rPr>
              <a:t>WiFi</a:t>
            </a:r>
            <a:r>
              <a:rPr lang="en-US" dirty="0">
                <a:latin typeface="+mj-lt"/>
              </a:rPr>
              <a:t> is “(more than) fast enough”</a:t>
            </a:r>
          </a:p>
          <a:p>
            <a:endParaRPr lang="en-US" dirty="0">
              <a:latin typeface="+mj-lt"/>
            </a:endParaRPr>
          </a:p>
          <a:p>
            <a:r>
              <a:rPr lang="en-US" dirty="0">
                <a:latin typeface="+mj-lt"/>
              </a:rPr>
              <a:t>Now the problem is the quantity of devices in a single space</a:t>
            </a:r>
          </a:p>
          <a:p>
            <a:pPr lvl="1"/>
            <a:r>
              <a:rPr lang="en-US" dirty="0">
                <a:latin typeface="+mj-lt"/>
              </a:rPr>
              <a:t>Desktop, laptop, tablet, smartphone, smartwatch, IoT devices, etc.</a:t>
            </a:r>
          </a:p>
          <a:p>
            <a:endParaRPr lang="en-US" dirty="0">
              <a:latin typeface="+mj-lt"/>
            </a:endParaRPr>
          </a:p>
          <a:p>
            <a:r>
              <a:rPr lang="en-US" dirty="0">
                <a:latin typeface="+mj-lt"/>
              </a:rPr>
              <a:t>Insight: Bring established cellular techniques to </a:t>
            </a:r>
            <a:r>
              <a:rPr lang="en-US" dirty="0" err="1">
                <a:latin typeface="+mj-lt"/>
              </a:rPr>
              <a:t>WiFi</a:t>
            </a:r>
            <a:endParaRPr lang="en-US" dirty="0">
              <a:latin typeface="+mj-lt"/>
            </a:endParaRPr>
          </a:p>
        </p:txBody>
      </p:sp>
      <p:sp>
        <p:nvSpPr>
          <p:cNvPr id="3" name="Slide Number Placeholder 2">
            <a:extLst>
              <a:ext uri="{FF2B5EF4-FFF2-40B4-BE49-F238E27FC236}">
                <a16:creationId xmlns:a16="http://schemas.microsoft.com/office/drawing/2014/main" id="{8E74A184-EEC4-2443-B4C3-06D6E1CDC617}"/>
              </a:ext>
            </a:extLst>
          </p:cNvPr>
          <p:cNvSpPr>
            <a:spLocks noGrp="1"/>
          </p:cNvSpPr>
          <p:nvPr>
            <p:ph type="sldNum" sz="quarter" idx="12"/>
          </p:nvPr>
        </p:nvSpPr>
        <p:spPr/>
        <p:txBody>
          <a:bodyPr/>
          <a:lstStyle/>
          <a:p>
            <a:fld id="{434A358D-2637-E146-A3BD-05BD470B507B}" type="slidenum">
              <a:rPr lang="en-US" smtClean="0"/>
              <a:t>101</a:t>
            </a:fld>
            <a:endParaRPr lang="en-US"/>
          </a:p>
        </p:txBody>
      </p:sp>
    </p:spTree>
    <p:extLst>
      <p:ext uri="{BB962C8B-B14F-4D97-AF65-F5344CB8AC3E}">
        <p14:creationId xmlns:p14="http://schemas.microsoft.com/office/powerpoint/2010/main" val="10202481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AB10-2681-4CDA-9774-74113A254D93}"/>
              </a:ext>
            </a:extLst>
          </p:cNvPr>
          <p:cNvSpPr>
            <a:spLocks noGrp="1"/>
          </p:cNvSpPr>
          <p:nvPr>
            <p:ph type="title"/>
          </p:nvPr>
        </p:nvSpPr>
        <p:spPr/>
        <p:txBody>
          <a:bodyPr/>
          <a:lstStyle/>
          <a:p>
            <a:r>
              <a:rPr lang="en-US" dirty="0"/>
              <a:t>Orthogonal Frequency Division Multiple Access</a:t>
            </a:r>
          </a:p>
        </p:txBody>
      </p:sp>
      <p:sp>
        <p:nvSpPr>
          <p:cNvPr id="3" name="Content Placeholder 2">
            <a:extLst>
              <a:ext uri="{FF2B5EF4-FFF2-40B4-BE49-F238E27FC236}">
                <a16:creationId xmlns:a16="http://schemas.microsoft.com/office/drawing/2014/main" id="{31267673-F066-4203-A175-C721A96E4129}"/>
              </a:ext>
            </a:extLst>
          </p:cNvPr>
          <p:cNvSpPr>
            <a:spLocks noGrp="1"/>
          </p:cNvSpPr>
          <p:nvPr>
            <p:ph idx="1"/>
          </p:nvPr>
        </p:nvSpPr>
        <p:spPr>
          <a:xfrm>
            <a:off x="941961" y="1443004"/>
            <a:ext cx="10515600" cy="4351338"/>
          </a:xfrm>
        </p:spPr>
        <p:txBody>
          <a:bodyPr/>
          <a:lstStyle/>
          <a:p>
            <a:r>
              <a:rPr lang="en-US" dirty="0">
                <a:latin typeface="+mj-lt"/>
              </a:rPr>
              <a:t>OFDM: split channel into subcarriers and transmit on those</a:t>
            </a:r>
          </a:p>
          <a:p>
            <a:r>
              <a:rPr lang="en-US" dirty="0">
                <a:latin typeface="+mj-lt"/>
              </a:rPr>
              <a:t>OFDMA: allocate subcarriers to a device for an amount of time</a:t>
            </a:r>
          </a:p>
          <a:p>
            <a:pPr lvl="1"/>
            <a:r>
              <a:rPr lang="en-US" dirty="0">
                <a:latin typeface="+mj-lt"/>
              </a:rPr>
              <a:t>Turns OFDM into an access control mechanism</a:t>
            </a:r>
          </a:p>
          <a:p>
            <a:pPr lvl="1"/>
            <a:r>
              <a:rPr lang="en-US" dirty="0">
                <a:latin typeface="+mj-lt"/>
              </a:rPr>
              <a:t>Complicated question: which device gets which subcarriers at which time?</a:t>
            </a:r>
          </a:p>
        </p:txBody>
      </p:sp>
      <p:sp>
        <p:nvSpPr>
          <p:cNvPr id="4" name="Slide Number Placeholder 3">
            <a:extLst>
              <a:ext uri="{FF2B5EF4-FFF2-40B4-BE49-F238E27FC236}">
                <a16:creationId xmlns:a16="http://schemas.microsoft.com/office/drawing/2014/main" id="{B416DFCE-CE2E-4B7D-B481-A1AF327354A1}"/>
              </a:ext>
            </a:extLst>
          </p:cNvPr>
          <p:cNvSpPr>
            <a:spLocks noGrp="1"/>
          </p:cNvSpPr>
          <p:nvPr>
            <p:ph type="sldNum" sz="quarter" idx="12"/>
          </p:nvPr>
        </p:nvSpPr>
        <p:spPr/>
        <p:txBody>
          <a:bodyPr/>
          <a:lstStyle/>
          <a:p>
            <a:fld id="{0778C724-3839-4D76-A707-B4C23905D055}" type="slidenum">
              <a:rPr lang="en-US" smtClean="0"/>
              <a:t>102</a:t>
            </a:fld>
            <a:endParaRPr lang="en-US"/>
          </a:p>
        </p:txBody>
      </p:sp>
      <p:pic>
        <p:nvPicPr>
          <p:cNvPr id="2050" name="Picture 2">
            <a:extLst>
              <a:ext uri="{FF2B5EF4-FFF2-40B4-BE49-F238E27FC236}">
                <a16:creationId xmlns:a16="http://schemas.microsoft.com/office/drawing/2014/main" id="{8C4C653D-A586-4B52-A661-67772ADE4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948" y="3354591"/>
            <a:ext cx="8690092" cy="300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212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9E99-9C6B-43BF-8545-E4BF97E0C507}"/>
              </a:ext>
            </a:extLst>
          </p:cNvPr>
          <p:cNvSpPr>
            <a:spLocks noGrp="1"/>
          </p:cNvSpPr>
          <p:nvPr>
            <p:ph type="title"/>
          </p:nvPr>
        </p:nvSpPr>
        <p:spPr/>
        <p:txBody>
          <a:bodyPr/>
          <a:lstStyle/>
          <a:p>
            <a:r>
              <a:rPr lang="en-US" dirty="0"/>
              <a:t>802.11ax (2021)</a:t>
            </a:r>
          </a:p>
        </p:txBody>
      </p:sp>
      <p:sp>
        <p:nvSpPr>
          <p:cNvPr id="3" name="Content Placeholder 2">
            <a:extLst>
              <a:ext uri="{FF2B5EF4-FFF2-40B4-BE49-F238E27FC236}">
                <a16:creationId xmlns:a16="http://schemas.microsoft.com/office/drawing/2014/main" id="{6DB0215A-3DB6-43C0-89CE-AF0BB26CE174}"/>
              </a:ext>
            </a:extLst>
          </p:cNvPr>
          <p:cNvSpPr>
            <a:spLocks noGrp="1"/>
          </p:cNvSpPr>
          <p:nvPr>
            <p:ph idx="1"/>
          </p:nvPr>
        </p:nvSpPr>
        <p:spPr>
          <a:xfrm>
            <a:off x="838200" y="1579191"/>
            <a:ext cx="10515600" cy="4351338"/>
          </a:xfrm>
        </p:spPr>
        <p:txBody>
          <a:bodyPr>
            <a:normAutofit lnSpcReduction="10000"/>
          </a:bodyPr>
          <a:lstStyle/>
          <a:p>
            <a:r>
              <a:rPr lang="en-US" dirty="0">
                <a:latin typeface="+mj-lt"/>
              </a:rPr>
              <a:t>Standard approved on February 9</a:t>
            </a:r>
            <a:r>
              <a:rPr lang="en-US" baseline="30000" dirty="0">
                <a:latin typeface="+mj-lt"/>
              </a:rPr>
              <a:t>th</a:t>
            </a:r>
            <a:r>
              <a:rPr lang="en-US" dirty="0">
                <a:latin typeface="+mj-lt"/>
              </a:rPr>
              <a:t> 2021</a:t>
            </a:r>
          </a:p>
          <a:p>
            <a:pPr lvl="1"/>
            <a:r>
              <a:rPr lang="en-US" dirty="0">
                <a:latin typeface="+mj-lt"/>
              </a:rPr>
              <a:t>First devices started supporting it in 2019 (</a:t>
            </a:r>
            <a:r>
              <a:rPr lang="en-US" dirty="0" err="1">
                <a:latin typeface="+mj-lt"/>
              </a:rPr>
              <a:t>WiFi</a:t>
            </a:r>
            <a:r>
              <a:rPr lang="en-US" dirty="0">
                <a:latin typeface="+mj-lt"/>
              </a:rPr>
              <a:t> 6)</a:t>
            </a:r>
          </a:p>
          <a:p>
            <a:pPr lvl="1"/>
            <a:endParaRPr lang="en-US" dirty="0">
              <a:latin typeface="+mj-lt"/>
            </a:endParaRPr>
          </a:p>
          <a:p>
            <a:r>
              <a:rPr lang="en-US" dirty="0">
                <a:latin typeface="+mj-lt"/>
              </a:rPr>
              <a:t>6 GHz band (</a:t>
            </a:r>
            <a:r>
              <a:rPr lang="en-US" dirty="0" err="1">
                <a:latin typeface="+mj-lt"/>
              </a:rPr>
              <a:t>WiFi</a:t>
            </a:r>
            <a:r>
              <a:rPr lang="en-US" dirty="0">
                <a:latin typeface="+mj-lt"/>
              </a:rPr>
              <a:t> 6E)</a:t>
            </a:r>
          </a:p>
          <a:p>
            <a:pPr lvl="1"/>
            <a:r>
              <a:rPr lang="en-US" dirty="0">
                <a:latin typeface="+mj-lt"/>
              </a:rPr>
              <a:t>1.2 GHz of bandwidth (5.925-7.125 GHz)</a:t>
            </a:r>
          </a:p>
          <a:p>
            <a:pPr lvl="1"/>
            <a:r>
              <a:rPr lang="en-US" dirty="0">
                <a:latin typeface="+mj-lt"/>
              </a:rPr>
              <a:t>2020: US FCC made band available for unlicensed use!!!</a:t>
            </a:r>
          </a:p>
          <a:p>
            <a:pPr lvl="1"/>
            <a:r>
              <a:rPr lang="en-US" dirty="0">
                <a:latin typeface="+mj-lt"/>
              </a:rPr>
              <a:t>EU is expected to follow in March 2021</a:t>
            </a:r>
          </a:p>
          <a:p>
            <a:pPr lvl="1"/>
            <a:endParaRPr lang="en-US" dirty="0">
              <a:latin typeface="+mj-lt"/>
            </a:endParaRPr>
          </a:p>
          <a:p>
            <a:r>
              <a:rPr lang="en-US" dirty="0">
                <a:latin typeface="+mj-lt"/>
              </a:rPr>
              <a:t>OFDMA</a:t>
            </a:r>
          </a:p>
          <a:p>
            <a:pPr lvl="1"/>
            <a:r>
              <a:rPr lang="en-US" dirty="0">
                <a:latin typeface="+mj-lt"/>
              </a:rPr>
              <a:t>MAC scheduling variant of OFDM</a:t>
            </a:r>
          </a:p>
          <a:p>
            <a:pPr lvl="1"/>
            <a:r>
              <a:rPr lang="en-US" dirty="0">
                <a:latin typeface="+mj-lt"/>
              </a:rPr>
              <a:t>Schedule devices based on time and subcarrier allocations</a:t>
            </a:r>
          </a:p>
        </p:txBody>
      </p:sp>
      <p:sp>
        <p:nvSpPr>
          <p:cNvPr id="4" name="Slide Number Placeholder 3">
            <a:extLst>
              <a:ext uri="{FF2B5EF4-FFF2-40B4-BE49-F238E27FC236}">
                <a16:creationId xmlns:a16="http://schemas.microsoft.com/office/drawing/2014/main" id="{D5B9F4B4-A1A5-4442-94B6-DEE6B4E0D7F1}"/>
              </a:ext>
            </a:extLst>
          </p:cNvPr>
          <p:cNvSpPr>
            <a:spLocks noGrp="1"/>
          </p:cNvSpPr>
          <p:nvPr>
            <p:ph type="sldNum" sz="quarter" idx="12"/>
          </p:nvPr>
        </p:nvSpPr>
        <p:spPr/>
        <p:txBody>
          <a:bodyPr/>
          <a:lstStyle/>
          <a:p>
            <a:fld id="{0778C724-3839-4D76-A707-B4C23905D055}" type="slidenum">
              <a:rPr lang="en-US" smtClean="0"/>
              <a:t>103</a:t>
            </a:fld>
            <a:endParaRPr lang="en-US"/>
          </a:p>
        </p:txBody>
      </p:sp>
    </p:spTree>
    <p:extLst>
      <p:ext uri="{BB962C8B-B14F-4D97-AF65-F5344CB8AC3E}">
        <p14:creationId xmlns:p14="http://schemas.microsoft.com/office/powerpoint/2010/main" val="29572702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DA9459-CA6C-4602-B17E-DF4C80AD435C}"/>
              </a:ext>
            </a:extLst>
          </p:cNvPr>
          <p:cNvSpPr>
            <a:spLocks noGrp="1"/>
          </p:cNvSpPr>
          <p:nvPr>
            <p:ph type="title"/>
          </p:nvPr>
        </p:nvSpPr>
        <p:spPr/>
        <p:txBody>
          <a:bodyPr/>
          <a:lstStyle/>
          <a:p>
            <a:r>
              <a:rPr lang="en-US" dirty="0"/>
              <a:t>6 GHz band is an enormous amount of bandwidth</a:t>
            </a:r>
          </a:p>
        </p:txBody>
      </p:sp>
      <p:sp>
        <p:nvSpPr>
          <p:cNvPr id="4" name="Slide Number Placeholder 3">
            <a:extLst>
              <a:ext uri="{FF2B5EF4-FFF2-40B4-BE49-F238E27FC236}">
                <a16:creationId xmlns:a16="http://schemas.microsoft.com/office/drawing/2014/main" id="{3385A64A-8CC1-4682-A5EC-3B03F37B5DB2}"/>
              </a:ext>
            </a:extLst>
          </p:cNvPr>
          <p:cNvSpPr>
            <a:spLocks noGrp="1"/>
          </p:cNvSpPr>
          <p:nvPr>
            <p:ph type="sldNum" sz="quarter" idx="12"/>
          </p:nvPr>
        </p:nvSpPr>
        <p:spPr/>
        <p:txBody>
          <a:bodyPr/>
          <a:lstStyle/>
          <a:p>
            <a:fld id="{0778C724-3839-4D76-A707-B4C23905D055}" type="slidenum">
              <a:rPr lang="en-US" smtClean="0"/>
              <a:t>104</a:t>
            </a:fld>
            <a:endParaRPr lang="en-US"/>
          </a:p>
        </p:txBody>
      </p:sp>
      <p:pic>
        <p:nvPicPr>
          <p:cNvPr id="7" name="Picture 6">
            <a:extLst>
              <a:ext uri="{FF2B5EF4-FFF2-40B4-BE49-F238E27FC236}">
                <a16:creationId xmlns:a16="http://schemas.microsoft.com/office/drawing/2014/main" id="{235F76BB-D360-4057-A559-941C4C61F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66008"/>
            <a:ext cx="10972799" cy="4273147"/>
          </a:xfrm>
          <a:prstGeom prst="rect">
            <a:avLst/>
          </a:prstGeom>
        </p:spPr>
      </p:pic>
    </p:spTree>
    <p:extLst>
      <p:ext uri="{BB962C8B-B14F-4D97-AF65-F5344CB8AC3E}">
        <p14:creationId xmlns:p14="http://schemas.microsoft.com/office/powerpoint/2010/main" val="899109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ZigBee</a:t>
            </a:r>
          </a:p>
          <a:p>
            <a:pPr marL="514350" indent="-514350">
              <a:buAutoNum type="arabicPeriod"/>
            </a:pPr>
            <a:r>
              <a:rPr lang="en-US" dirty="0" err="1">
                <a:latin typeface="+mj-lt"/>
              </a:rPr>
              <a:t>WiFi</a:t>
            </a:r>
            <a:r>
              <a:rPr lang="en-US" dirty="0">
                <a:latin typeface="+mj-lt"/>
              </a:rPr>
              <a:t> </a:t>
            </a:r>
          </a:p>
          <a:p>
            <a:pPr marL="514350" indent="-514350">
              <a:buAutoNum type="arabicPeriod"/>
            </a:pPr>
            <a:r>
              <a:rPr lang="en-US" dirty="0">
                <a:latin typeface="+mj-lt"/>
              </a:rPr>
              <a:t>Recall: </a:t>
            </a:r>
            <a:r>
              <a:rPr lang="en-US" dirty="0" err="1">
                <a:latin typeface="+mj-lt"/>
              </a:rPr>
              <a:t>WiFi</a:t>
            </a:r>
            <a:r>
              <a:rPr lang="en-US" dirty="0">
                <a:latin typeface="+mj-lt"/>
              </a:rPr>
              <a:t> Mac</a:t>
            </a:r>
          </a:p>
          <a:p>
            <a:pPr marL="514350" indent="-514350">
              <a:buAutoNum type="arabicPeriod"/>
            </a:pPr>
            <a:r>
              <a:rPr lang="en-US" dirty="0" err="1">
                <a:latin typeface="+mj-lt"/>
              </a:rPr>
              <a:t>WiFi</a:t>
            </a:r>
            <a:r>
              <a:rPr lang="en-US" dirty="0">
                <a:latin typeface="+mj-lt"/>
              </a:rPr>
              <a:t> History</a:t>
            </a:r>
          </a:p>
          <a:p>
            <a:pPr marL="514350" indent="-514350">
              <a:buAutoNum type="arabicPeriod"/>
            </a:pPr>
            <a:r>
              <a:rPr lang="en-US" b="1" dirty="0"/>
              <a:t>Cellular basics</a:t>
            </a: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105</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31202429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726C-6D40-904A-82F0-928EC612C842}"/>
              </a:ext>
            </a:extLst>
          </p:cNvPr>
          <p:cNvSpPr>
            <a:spLocks noGrp="1"/>
          </p:cNvSpPr>
          <p:nvPr>
            <p:ph type="title"/>
          </p:nvPr>
        </p:nvSpPr>
        <p:spPr/>
        <p:txBody>
          <a:bodyPr/>
          <a:lstStyle/>
          <a:p>
            <a:r>
              <a:rPr lang="en-US" dirty="0"/>
              <a:t>The first commercial mobile phone was in 1946!</a:t>
            </a:r>
          </a:p>
        </p:txBody>
      </p:sp>
      <p:sp>
        <p:nvSpPr>
          <p:cNvPr id="3" name="Content Placeholder 2">
            <a:extLst>
              <a:ext uri="{FF2B5EF4-FFF2-40B4-BE49-F238E27FC236}">
                <a16:creationId xmlns:a16="http://schemas.microsoft.com/office/drawing/2014/main" id="{864BFB8E-1CAF-E54D-B5C8-83C2EE76D872}"/>
              </a:ext>
            </a:extLst>
          </p:cNvPr>
          <p:cNvSpPr>
            <a:spLocks noGrp="1"/>
          </p:cNvSpPr>
          <p:nvPr>
            <p:ph idx="1"/>
          </p:nvPr>
        </p:nvSpPr>
        <p:spPr>
          <a:xfrm>
            <a:off x="838200" y="1604904"/>
            <a:ext cx="10515600" cy="4351338"/>
          </a:xfrm>
        </p:spPr>
        <p:txBody>
          <a:bodyPr/>
          <a:lstStyle/>
          <a:p>
            <a:r>
              <a:rPr lang="en-US" dirty="0"/>
              <a:t>By 1948, 5000 users placing around 30,000 calls weekly</a:t>
            </a:r>
          </a:p>
        </p:txBody>
      </p:sp>
      <p:sp>
        <p:nvSpPr>
          <p:cNvPr id="4" name="Slide Number Placeholder 3">
            <a:extLst>
              <a:ext uri="{FF2B5EF4-FFF2-40B4-BE49-F238E27FC236}">
                <a16:creationId xmlns:a16="http://schemas.microsoft.com/office/drawing/2014/main" id="{D3A49DC6-348F-EF40-87CA-8966836DACE7}"/>
              </a:ext>
            </a:extLst>
          </p:cNvPr>
          <p:cNvSpPr>
            <a:spLocks noGrp="1"/>
          </p:cNvSpPr>
          <p:nvPr>
            <p:ph type="sldNum" sz="quarter" idx="12"/>
          </p:nvPr>
        </p:nvSpPr>
        <p:spPr/>
        <p:txBody>
          <a:bodyPr/>
          <a:lstStyle/>
          <a:p>
            <a:pPr algn="r"/>
            <a:fld id="{434A358D-2637-E146-A3BD-05BD470B507B}" type="slidenum">
              <a:rPr lang="en-US" smtClean="0"/>
              <a:pPr algn="r"/>
              <a:t>106</a:t>
            </a:fld>
            <a:endParaRPr lang="en-US" dirty="0"/>
          </a:p>
        </p:txBody>
      </p:sp>
      <p:pic>
        <p:nvPicPr>
          <p:cNvPr id="5" name="Picture 4">
            <a:extLst>
              <a:ext uri="{FF2B5EF4-FFF2-40B4-BE49-F238E27FC236}">
                <a16:creationId xmlns:a16="http://schemas.microsoft.com/office/drawing/2014/main" id="{8522AEBB-9F3C-B349-80A6-772C42A3B963}"/>
              </a:ext>
            </a:extLst>
          </p:cNvPr>
          <p:cNvPicPr>
            <a:picLocks noChangeAspect="1"/>
          </p:cNvPicPr>
          <p:nvPr/>
        </p:nvPicPr>
        <p:blipFill>
          <a:blip r:embed="rId2"/>
          <a:stretch>
            <a:fillRect/>
          </a:stretch>
        </p:blipFill>
        <p:spPr>
          <a:xfrm>
            <a:off x="1424046" y="2275823"/>
            <a:ext cx="4610305" cy="3630615"/>
          </a:xfrm>
          <a:prstGeom prst="rect">
            <a:avLst/>
          </a:prstGeom>
        </p:spPr>
      </p:pic>
      <p:sp>
        <p:nvSpPr>
          <p:cNvPr id="6" name="TextBox 5">
            <a:extLst>
              <a:ext uri="{FF2B5EF4-FFF2-40B4-BE49-F238E27FC236}">
                <a16:creationId xmlns:a16="http://schemas.microsoft.com/office/drawing/2014/main" id="{01F02615-1DA7-014D-9803-D6023118D4A4}"/>
              </a:ext>
            </a:extLst>
          </p:cNvPr>
          <p:cNvSpPr txBox="1"/>
          <p:nvPr/>
        </p:nvSpPr>
        <p:spPr>
          <a:xfrm>
            <a:off x="990308" y="6089611"/>
            <a:ext cx="5477782"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https://www.smithsonianmag.com/innovation/first-mobile-phone-call-was-made-75-years-ago-180978003/</a:t>
            </a:r>
            <a:r>
              <a:rPr lang="en-US" sz="933" dirty="0">
                <a:solidFill>
                  <a:schemeClr val="bg1">
                    <a:lumMod val="50000"/>
                  </a:schemeClr>
                </a:solidFill>
                <a:latin typeface="Seravek Light"/>
                <a:cs typeface="Seravek Light"/>
              </a:rPr>
              <a:t> </a:t>
            </a:r>
          </a:p>
        </p:txBody>
      </p:sp>
      <p:sp>
        <p:nvSpPr>
          <p:cNvPr id="7" name="Content Placeholder 2">
            <a:extLst>
              <a:ext uri="{FF2B5EF4-FFF2-40B4-BE49-F238E27FC236}">
                <a16:creationId xmlns:a16="http://schemas.microsoft.com/office/drawing/2014/main" id="{FCDC52B0-37C0-8249-AFA7-C6A4843672AE}"/>
              </a:ext>
            </a:extLst>
          </p:cNvPr>
          <p:cNvSpPr txBox="1">
            <a:spLocks/>
          </p:cNvSpPr>
          <p:nvPr/>
        </p:nvSpPr>
        <p:spPr>
          <a:xfrm>
            <a:off x="5731641" y="2190039"/>
            <a:ext cx="5850760" cy="3899572"/>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a:t>“The equipment, of course employing vacuum tubes, </a:t>
            </a:r>
            <a:r>
              <a:rPr lang="en-US" sz="2400" b="1" dirty="0"/>
              <a:t>weighed eighty pounds, filled much of a vehicle’s trunk and drew so much power that it would cause the headlights to dim. </a:t>
            </a:r>
            <a:r>
              <a:rPr lang="en-US" sz="2400" dirty="0"/>
              <a:t>Service cost $15 per month, plus thirty to forty cents per local call, equivalent to $175 2012 dollars, plus $3.50 to $4.65 per call. “</a:t>
            </a:r>
          </a:p>
        </p:txBody>
      </p:sp>
      <p:sp>
        <p:nvSpPr>
          <p:cNvPr id="8" name="TextBox 7">
            <a:extLst>
              <a:ext uri="{FF2B5EF4-FFF2-40B4-BE49-F238E27FC236}">
                <a16:creationId xmlns:a16="http://schemas.microsoft.com/office/drawing/2014/main" id="{97F4B17F-5102-454F-BBEF-FA894BE3D9D6}"/>
              </a:ext>
            </a:extLst>
          </p:cNvPr>
          <p:cNvSpPr txBox="1"/>
          <p:nvPr/>
        </p:nvSpPr>
        <p:spPr>
          <a:xfrm>
            <a:off x="6757272" y="5556131"/>
            <a:ext cx="3708066"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https://ethw.org/The_Foundations_of_Mobile_and_Cellular_Telephony</a:t>
            </a:r>
            <a:r>
              <a:rPr lang="en-US" sz="933"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7580854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latin typeface="+mj-lt"/>
              </a:rPr>
              <a:t>Single transmitter tower, multiple receiver towers</a:t>
            </a:r>
          </a:p>
          <a:p>
            <a:pPr lvl="1"/>
            <a:r>
              <a:rPr lang="en-US" b="1" dirty="0">
                <a:latin typeface="+mj-lt"/>
              </a:rPr>
              <a:t>Why?</a:t>
            </a:r>
          </a:p>
          <a:p>
            <a:pPr lvl="1"/>
            <a:endParaRPr lang="en-US" dirty="0">
              <a:latin typeface="+mj-lt"/>
            </a:endParaRPr>
          </a:p>
          <a:p>
            <a:r>
              <a:rPr lang="en-US" dirty="0">
                <a:latin typeface="+mj-lt"/>
              </a:rPr>
              <a:t>Medium Access Control?</a:t>
            </a:r>
          </a:p>
          <a:p>
            <a:pPr lvl="1"/>
            <a:r>
              <a:rPr lang="en-US" dirty="0">
                <a:latin typeface="+mj-lt"/>
              </a:rPr>
              <a:t>Push-to-talk [half-duplex]</a:t>
            </a:r>
          </a:p>
          <a:p>
            <a:pPr lvl="1"/>
            <a:r>
              <a:rPr lang="en-US" dirty="0">
                <a:latin typeface="+mj-lt"/>
              </a:rPr>
              <a:t>City-wide “party line”</a:t>
            </a:r>
          </a:p>
          <a:p>
            <a:pPr lvl="1"/>
            <a:r>
              <a:rPr lang="en-US" dirty="0">
                <a:latin typeface="+mj-lt"/>
              </a:rPr>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107</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27010768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latin typeface="+mj-lt"/>
              </a:rPr>
              <a:t>Single transmitter tower, multiple receiver towers</a:t>
            </a:r>
          </a:p>
          <a:p>
            <a:pPr lvl="1"/>
            <a:r>
              <a:rPr lang="en-US" b="1" dirty="0">
                <a:latin typeface="+mj-lt"/>
              </a:rPr>
              <a:t>Why?</a:t>
            </a:r>
            <a:r>
              <a:rPr lang="en-US" dirty="0">
                <a:latin typeface="+mj-lt"/>
              </a:rPr>
              <a:t> Transmission energy of phone!</a:t>
            </a:r>
          </a:p>
          <a:p>
            <a:pPr lvl="1"/>
            <a:endParaRPr lang="en-US" dirty="0">
              <a:latin typeface="+mj-lt"/>
            </a:endParaRPr>
          </a:p>
          <a:p>
            <a:r>
              <a:rPr lang="en-US" dirty="0">
                <a:latin typeface="+mj-lt"/>
              </a:rPr>
              <a:t>Medium Access Control?</a:t>
            </a:r>
          </a:p>
          <a:p>
            <a:pPr lvl="1"/>
            <a:r>
              <a:rPr lang="en-US" dirty="0">
                <a:latin typeface="+mj-lt"/>
              </a:rPr>
              <a:t>Push-to-talk [half-duplex]</a:t>
            </a:r>
          </a:p>
          <a:p>
            <a:pPr lvl="1"/>
            <a:r>
              <a:rPr lang="en-US" dirty="0">
                <a:latin typeface="+mj-lt"/>
              </a:rPr>
              <a:t>City-wide “party line”</a:t>
            </a:r>
          </a:p>
          <a:p>
            <a:pPr lvl="1"/>
            <a:r>
              <a:rPr lang="en-US" dirty="0">
                <a:latin typeface="+mj-lt"/>
              </a:rPr>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108</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22225938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318B-A4CF-3743-9C34-79889AEA11D5}"/>
              </a:ext>
            </a:extLst>
          </p:cNvPr>
          <p:cNvSpPr>
            <a:spLocks noGrp="1"/>
          </p:cNvSpPr>
          <p:nvPr>
            <p:ph type="title"/>
          </p:nvPr>
        </p:nvSpPr>
        <p:spPr/>
        <p:txBody>
          <a:bodyPr/>
          <a:lstStyle/>
          <a:p>
            <a:r>
              <a:rPr lang="en-US" dirty="0"/>
              <a:t>1965: The Improved Mobile Telephone Service</a:t>
            </a:r>
          </a:p>
        </p:txBody>
      </p:sp>
      <p:sp>
        <p:nvSpPr>
          <p:cNvPr id="3" name="Content Placeholder 2">
            <a:extLst>
              <a:ext uri="{FF2B5EF4-FFF2-40B4-BE49-F238E27FC236}">
                <a16:creationId xmlns:a16="http://schemas.microsoft.com/office/drawing/2014/main" id="{76D301A9-2B29-044A-9BCD-6BEB702FC9EF}"/>
              </a:ext>
            </a:extLst>
          </p:cNvPr>
          <p:cNvSpPr>
            <a:spLocks noGrp="1"/>
          </p:cNvSpPr>
          <p:nvPr>
            <p:ph idx="1"/>
          </p:nvPr>
        </p:nvSpPr>
        <p:spPr>
          <a:xfrm>
            <a:off x="611606" y="1327150"/>
            <a:ext cx="10828844" cy="5029200"/>
          </a:xfrm>
        </p:spPr>
        <p:txBody>
          <a:bodyPr>
            <a:normAutofit fontScale="92500" lnSpcReduction="10000"/>
          </a:bodyPr>
          <a:lstStyle/>
          <a:p>
            <a:r>
              <a:rPr lang="en-US" dirty="0">
                <a:latin typeface="+mj-lt"/>
              </a:rPr>
              <a:t>”More spectrum”</a:t>
            </a:r>
          </a:p>
          <a:p>
            <a:pPr lvl="1"/>
            <a:r>
              <a:rPr lang="en-US" dirty="0">
                <a:latin typeface="+mj-lt"/>
              </a:rPr>
              <a:t>Bell: VHF Low (35-44 MHz, 9 channels),</a:t>
            </a:r>
            <a:br>
              <a:rPr lang="en-US" dirty="0">
                <a:latin typeface="+mj-lt"/>
              </a:rPr>
            </a:br>
            <a:r>
              <a:rPr lang="en-US" dirty="0">
                <a:latin typeface="+mj-lt"/>
              </a:rPr>
              <a:t>       VHF High (152-158 MHz, 11 channels), </a:t>
            </a:r>
            <a:br>
              <a:rPr lang="en-US" dirty="0">
                <a:latin typeface="+mj-lt"/>
              </a:rPr>
            </a:br>
            <a:r>
              <a:rPr lang="en-US" dirty="0">
                <a:latin typeface="+mj-lt"/>
              </a:rPr>
              <a:t>       UHF (454-460 MHz, 12 channels)</a:t>
            </a:r>
          </a:p>
          <a:p>
            <a:pPr lvl="1"/>
            <a:r>
              <a:rPr lang="en-US" dirty="0">
                <a:latin typeface="+mj-lt"/>
              </a:rPr>
              <a:t>7 channels at VHF, and 12 channels at UHF for</a:t>
            </a:r>
            <a:br>
              <a:rPr lang="en-US" dirty="0">
                <a:latin typeface="+mj-lt"/>
              </a:rPr>
            </a:br>
            <a:r>
              <a:rPr lang="en-US" dirty="0">
                <a:latin typeface="+mj-lt"/>
              </a:rPr>
              <a:t>"RCCs" (Radio Common Carriers)</a:t>
            </a:r>
          </a:p>
          <a:p>
            <a:pPr lvl="2"/>
            <a:r>
              <a:rPr lang="en-US" dirty="0">
                <a:latin typeface="+mj-lt"/>
              </a:rPr>
              <a:t>These will end up becoming pagers, mostly</a:t>
            </a:r>
          </a:p>
          <a:p>
            <a:pPr lvl="1"/>
            <a:endParaRPr lang="en-US" dirty="0">
              <a:latin typeface="+mj-lt"/>
            </a:endParaRPr>
          </a:p>
          <a:p>
            <a:r>
              <a:rPr lang="en-US" dirty="0">
                <a:latin typeface="+mj-lt"/>
              </a:rPr>
              <a:t>“Full Duplex”</a:t>
            </a:r>
          </a:p>
          <a:p>
            <a:pPr lvl="1"/>
            <a:r>
              <a:rPr lang="en-US" dirty="0">
                <a:latin typeface="+mj-lt"/>
              </a:rPr>
              <a:t>Implemented as channel pairs (two half-duplex)</a:t>
            </a:r>
          </a:p>
          <a:p>
            <a:pPr lvl="1"/>
            <a:endParaRPr lang="en-US" dirty="0">
              <a:latin typeface="+mj-lt"/>
            </a:endParaRPr>
          </a:p>
          <a:p>
            <a:r>
              <a:rPr lang="en-US" dirty="0">
                <a:latin typeface="+mj-lt"/>
              </a:rPr>
              <a:t>Spectrum alone is not enough</a:t>
            </a:r>
          </a:p>
          <a:p>
            <a:pPr lvl="1"/>
            <a:r>
              <a:rPr lang="en-US" dirty="0">
                <a:latin typeface="+mj-lt"/>
              </a:rPr>
              <a:t>Limited to 40,000 total subscribers</a:t>
            </a:r>
          </a:p>
          <a:p>
            <a:pPr lvl="1"/>
            <a:r>
              <a:rPr lang="en-US" dirty="0">
                <a:latin typeface="+mj-lt"/>
              </a:rPr>
              <a:t>E.g. NYC had 2,000 people on 12 channels with a typical wait of 30 minutes to place a call</a:t>
            </a:r>
          </a:p>
        </p:txBody>
      </p:sp>
      <p:sp>
        <p:nvSpPr>
          <p:cNvPr id="4" name="Slide Number Placeholder 3">
            <a:extLst>
              <a:ext uri="{FF2B5EF4-FFF2-40B4-BE49-F238E27FC236}">
                <a16:creationId xmlns:a16="http://schemas.microsoft.com/office/drawing/2014/main" id="{F67A39B6-03F0-8B40-8268-F46D37CD7618}"/>
              </a:ext>
            </a:extLst>
          </p:cNvPr>
          <p:cNvSpPr>
            <a:spLocks noGrp="1"/>
          </p:cNvSpPr>
          <p:nvPr>
            <p:ph type="sldNum" sz="quarter" idx="12"/>
          </p:nvPr>
        </p:nvSpPr>
        <p:spPr/>
        <p:txBody>
          <a:bodyPr/>
          <a:lstStyle/>
          <a:p>
            <a:pPr algn="r"/>
            <a:fld id="{434A358D-2637-E146-A3BD-05BD470B507B}" type="slidenum">
              <a:rPr lang="en-US" smtClean="0"/>
              <a:pPr algn="r"/>
              <a:t>109</a:t>
            </a:fld>
            <a:endParaRPr lang="en-US" dirty="0"/>
          </a:p>
        </p:txBody>
      </p:sp>
      <p:pic>
        <p:nvPicPr>
          <p:cNvPr id="5" name="Picture 4">
            <a:extLst>
              <a:ext uri="{FF2B5EF4-FFF2-40B4-BE49-F238E27FC236}">
                <a16:creationId xmlns:a16="http://schemas.microsoft.com/office/drawing/2014/main" id="{3ACD3624-FCCA-154B-A1F3-B79B8E70F7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58" y="1503485"/>
            <a:ext cx="3441536" cy="2581153"/>
          </a:xfrm>
          <a:prstGeom prst="rect">
            <a:avLst/>
          </a:prstGeom>
        </p:spPr>
      </p:pic>
      <p:sp>
        <p:nvSpPr>
          <p:cNvPr id="6" name="TextBox 5">
            <a:extLst>
              <a:ext uri="{FF2B5EF4-FFF2-40B4-BE49-F238E27FC236}">
                <a16:creationId xmlns:a16="http://schemas.microsoft.com/office/drawing/2014/main" id="{DE426741-4F86-4443-8DDF-0E18D9BCE064}"/>
              </a:ext>
            </a:extLst>
          </p:cNvPr>
          <p:cNvSpPr txBox="1"/>
          <p:nvPr/>
        </p:nvSpPr>
        <p:spPr>
          <a:xfrm>
            <a:off x="8138858" y="4143831"/>
            <a:ext cx="3441536" cy="379656"/>
          </a:xfrm>
          <a:prstGeom prst="rect">
            <a:avLst/>
          </a:prstGeom>
          <a:noFill/>
        </p:spPr>
        <p:txBody>
          <a:bodyPr wrap="square" rtlCol="0">
            <a:spAutoFit/>
          </a:bodyPr>
          <a:lstStyle/>
          <a:p>
            <a:pPr algn="ctr"/>
            <a:r>
              <a:rPr lang="en-US" sz="1867" i="1" dirty="0">
                <a:latin typeface="Seravek Light"/>
                <a:cs typeface="Seravek Light"/>
              </a:rPr>
              <a:t>Phones fit in a briefcase now</a:t>
            </a:r>
          </a:p>
        </p:txBody>
      </p:sp>
    </p:spTree>
    <p:extLst>
      <p:ext uri="{BB962C8B-B14F-4D97-AF65-F5344CB8AC3E}">
        <p14:creationId xmlns:p14="http://schemas.microsoft.com/office/powerpoint/2010/main" val="2958897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838200" y="136525"/>
            <a:ext cx="10515600" cy="1325563"/>
          </a:xfrm>
        </p:spPr>
        <p:txBody>
          <a:bodyPr/>
          <a:lstStyle/>
          <a:p>
            <a:r>
              <a:rPr lang="en-US" dirty="0"/>
              <a:t>BLE frequency</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07918" y="1316361"/>
            <a:ext cx="10515600" cy="4351338"/>
          </a:xfrm>
        </p:spPr>
        <p:txBody>
          <a:bodyPr/>
          <a:lstStyle/>
          <a:p>
            <a:r>
              <a:rPr lang="en-US" dirty="0">
                <a:latin typeface="+mj-lt"/>
              </a:rPr>
              <a:t>2.4 GHz carrier, Forty 2-MHz channels, 1 Mbps data rate</a:t>
            </a:r>
          </a:p>
          <a:p>
            <a:pPr lvl="1"/>
            <a:r>
              <a:rPr lang="en-US" dirty="0">
                <a:latin typeface="+mj-lt"/>
              </a:rPr>
              <a:t>37, 38, 39 for advertising</a:t>
            </a:r>
          </a:p>
          <a:p>
            <a:pPr lvl="1"/>
            <a:r>
              <a:rPr lang="en-US" dirty="0">
                <a:latin typeface="+mj-lt"/>
              </a:rPr>
              <a:t>0-36 for connection (FHSS)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11</a:t>
            </a:fld>
            <a:endParaRPr lang="en-US"/>
          </a:p>
        </p:txBody>
      </p:sp>
      <p:pic>
        <p:nvPicPr>
          <p:cNvPr id="6" name="Picture 2">
            <a:extLst>
              <a:ext uri="{FF2B5EF4-FFF2-40B4-BE49-F238E27FC236}">
                <a16:creationId xmlns:a16="http://schemas.microsoft.com/office/drawing/2014/main" id="{663A1AD9-4FC5-46DF-9D6D-6E9E529B10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66964" y="2766651"/>
            <a:ext cx="7447548" cy="377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3718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4944-DA4D-3543-8423-BE232A6FB6B9}"/>
              </a:ext>
            </a:extLst>
          </p:cNvPr>
          <p:cNvSpPr>
            <a:spLocks noGrp="1"/>
          </p:cNvSpPr>
          <p:nvPr>
            <p:ph type="title"/>
          </p:nvPr>
        </p:nvSpPr>
        <p:spPr/>
        <p:txBody>
          <a:bodyPr/>
          <a:lstStyle/>
          <a:p>
            <a:r>
              <a:rPr lang="en-US" dirty="0"/>
              <a:t>Quick review: How can we share spectrum?</a:t>
            </a:r>
          </a:p>
        </p:txBody>
      </p:sp>
      <p:sp>
        <p:nvSpPr>
          <p:cNvPr id="3" name="Content Placeholder 2">
            <a:extLst>
              <a:ext uri="{FF2B5EF4-FFF2-40B4-BE49-F238E27FC236}">
                <a16:creationId xmlns:a16="http://schemas.microsoft.com/office/drawing/2014/main" id="{0C07B9F6-FBCE-D04D-B64C-3C09C0307228}"/>
              </a:ext>
            </a:extLst>
          </p:cNvPr>
          <p:cNvSpPr>
            <a:spLocks noGrp="1"/>
          </p:cNvSpPr>
          <p:nvPr>
            <p:ph idx="1"/>
          </p:nvPr>
        </p:nvSpPr>
        <p:spPr/>
        <p:txBody>
          <a:bodyPr/>
          <a:lstStyle/>
          <a:p>
            <a:r>
              <a:rPr lang="en-US" dirty="0">
                <a:latin typeface="+mj-lt"/>
              </a:rPr>
              <a:t>Frequency division</a:t>
            </a:r>
          </a:p>
          <a:p>
            <a:pPr lvl="1"/>
            <a:r>
              <a:rPr lang="en-US" dirty="0">
                <a:latin typeface="+mj-lt"/>
              </a:rPr>
              <a:t>Already doing that</a:t>
            </a:r>
          </a:p>
          <a:p>
            <a:r>
              <a:rPr lang="en-US" dirty="0">
                <a:latin typeface="+mj-lt"/>
              </a:rPr>
              <a:t>Time division</a:t>
            </a:r>
          </a:p>
          <a:p>
            <a:pPr lvl="1"/>
            <a:r>
              <a:rPr lang="en-US" dirty="0">
                <a:latin typeface="+mj-lt"/>
              </a:rPr>
              <a:t>Already doing that</a:t>
            </a:r>
          </a:p>
          <a:p>
            <a:r>
              <a:rPr lang="en-US" dirty="0">
                <a:latin typeface="+mj-lt"/>
              </a:rPr>
              <a:t>Code division</a:t>
            </a:r>
          </a:p>
          <a:p>
            <a:pPr lvl="1"/>
            <a:r>
              <a:rPr lang="en-US" dirty="0">
                <a:latin typeface="+mj-lt"/>
              </a:rPr>
              <a:t>Won’t come to [US…] mobile networks until the 80’s</a:t>
            </a:r>
          </a:p>
          <a:p>
            <a:endParaRPr lang="en-US" dirty="0">
              <a:latin typeface="+mj-lt"/>
            </a:endParaRPr>
          </a:p>
          <a:p>
            <a:r>
              <a:rPr lang="en-US" dirty="0">
                <a:latin typeface="+mj-lt"/>
              </a:rPr>
              <a:t>Spatial division!!</a:t>
            </a:r>
          </a:p>
        </p:txBody>
      </p:sp>
      <p:sp>
        <p:nvSpPr>
          <p:cNvPr id="4" name="Slide Number Placeholder 3">
            <a:extLst>
              <a:ext uri="{FF2B5EF4-FFF2-40B4-BE49-F238E27FC236}">
                <a16:creationId xmlns:a16="http://schemas.microsoft.com/office/drawing/2014/main" id="{0359F854-28A2-6048-B81E-4D7423689F42}"/>
              </a:ext>
            </a:extLst>
          </p:cNvPr>
          <p:cNvSpPr>
            <a:spLocks noGrp="1"/>
          </p:cNvSpPr>
          <p:nvPr>
            <p:ph type="sldNum" sz="quarter" idx="12"/>
          </p:nvPr>
        </p:nvSpPr>
        <p:spPr/>
        <p:txBody>
          <a:bodyPr/>
          <a:lstStyle/>
          <a:p>
            <a:pPr algn="r"/>
            <a:fld id="{434A358D-2637-E146-A3BD-05BD470B507B}" type="slidenum">
              <a:rPr lang="en-US" smtClean="0"/>
              <a:pPr algn="r"/>
              <a:t>110</a:t>
            </a:fld>
            <a:endParaRPr lang="en-US" dirty="0"/>
          </a:p>
        </p:txBody>
      </p:sp>
    </p:spTree>
    <p:extLst>
      <p:ext uri="{BB962C8B-B14F-4D97-AF65-F5344CB8AC3E}">
        <p14:creationId xmlns:p14="http://schemas.microsoft.com/office/powerpoint/2010/main" val="36952669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What’s inefficient with this picture?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latin typeface="+mj-lt"/>
              </a:rPr>
              <a:t>Early mobile networks handled the mobility challenge with wide-area coverage</a:t>
            </a:r>
          </a:p>
          <a:p>
            <a:endParaRPr lang="en-US" dirty="0">
              <a:latin typeface="+mj-lt"/>
            </a:endParaRPr>
          </a:p>
          <a:p>
            <a:r>
              <a:rPr lang="en-US" dirty="0">
                <a:latin typeface="+mj-lt"/>
              </a:rPr>
              <a:t>The active user could be anywhere in the 40~60 mile range of the transmit tower</a:t>
            </a:r>
          </a:p>
          <a:p>
            <a:pPr lvl="1"/>
            <a:r>
              <a:rPr lang="en-US" dirty="0">
                <a:latin typeface="+mj-lt"/>
              </a:rPr>
              <a:t>So they had exclusive access to that whole area!</a:t>
            </a:r>
          </a:p>
          <a:p>
            <a:pPr marL="457200" lvl="1" indent="0">
              <a:buNone/>
            </a:pPr>
            <a:endParaRPr lang="en-US" dirty="0">
              <a:latin typeface="+mj-lt"/>
            </a:endParaRPr>
          </a:p>
          <a:p>
            <a:r>
              <a:rPr lang="en-US" dirty="0">
                <a:solidFill>
                  <a:srgbClr val="FF0000"/>
                </a:solidFill>
                <a:latin typeface="+mj-lt"/>
              </a:rPr>
              <a:t>12 frequency channels </a:t>
            </a:r>
            <a:r>
              <a:rPr lang="en-US" dirty="0">
                <a:solidFill>
                  <a:srgbClr val="FF0000"/>
                </a:solidFill>
                <a:latin typeface="+mj-lt"/>
                <a:sym typeface="Wingdings" pitchFamily="2" charset="2"/>
              </a:rPr>
              <a:t> 12 users</a:t>
            </a:r>
            <a:endParaRPr lang="en-US" dirty="0">
              <a:solidFill>
                <a:srgbClr val="FF0000"/>
              </a:solidFill>
              <a:latin typeface="+mj-lt"/>
            </a:endParaRP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111</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
        <p:nvSpPr>
          <p:cNvPr id="5" name="Oval 4">
            <a:extLst>
              <a:ext uri="{FF2B5EF4-FFF2-40B4-BE49-F238E27FC236}">
                <a16:creationId xmlns:a16="http://schemas.microsoft.com/office/drawing/2014/main" id="{B169EC92-7964-DB41-8762-96C2351965F4}"/>
              </a:ext>
            </a:extLst>
          </p:cNvPr>
          <p:cNvSpPr/>
          <p:nvPr/>
        </p:nvSpPr>
        <p:spPr>
          <a:xfrm>
            <a:off x="7082283" y="991907"/>
            <a:ext cx="4540120" cy="4540120"/>
          </a:xfrm>
          <a:prstGeom prst="ellipse">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C4E3F943-155A-AC43-A375-AE57FB78362F}"/>
              </a:ext>
            </a:extLst>
          </p:cNvPr>
          <p:cNvSpPr/>
          <p:nvPr/>
        </p:nvSpPr>
        <p:spPr>
          <a:xfrm>
            <a:off x="6914350" y="1216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A39209F9-24A5-064E-BAD5-B98333450BF9}"/>
              </a:ext>
            </a:extLst>
          </p:cNvPr>
          <p:cNvSpPr/>
          <p:nvPr/>
        </p:nvSpPr>
        <p:spPr>
          <a:xfrm>
            <a:off x="6827765" y="2359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5677B899-F7D5-3140-AF7F-24834158E0BD}"/>
              </a:ext>
            </a:extLst>
          </p:cNvPr>
          <p:cNvSpPr/>
          <p:nvPr/>
        </p:nvSpPr>
        <p:spPr>
          <a:xfrm>
            <a:off x="8224215" y="7687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10D4F180-FA36-444E-B2A9-F85DBDB581DA}"/>
              </a:ext>
            </a:extLst>
          </p:cNvPr>
          <p:cNvSpPr/>
          <p:nvPr/>
        </p:nvSpPr>
        <p:spPr>
          <a:xfrm>
            <a:off x="9263350" y="1272985"/>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8AB3A0C7-F20C-094B-B1B5-9C85B7EFD9E6}"/>
              </a:ext>
            </a:extLst>
          </p:cNvPr>
          <p:cNvSpPr/>
          <p:nvPr/>
        </p:nvSpPr>
        <p:spPr>
          <a:xfrm>
            <a:off x="9263349" y="23484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5169350B-4196-E540-A6F6-D74073B840B1}"/>
              </a:ext>
            </a:extLst>
          </p:cNvPr>
          <p:cNvSpPr/>
          <p:nvPr/>
        </p:nvSpPr>
        <p:spPr>
          <a:xfrm>
            <a:off x="8703109" y="281030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462166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03F4-3740-B640-9F34-E3A226884080}"/>
              </a:ext>
            </a:extLst>
          </p:cNvPr>
          <p:cNvSpPr>
            <a:spLocks noGrp="1"/>
          </p:cNvSpPr>
          <p:nvPr>
            <p:ph type="title"/>
          </p:nvPr>
        </p:nvSpPr>
        <p:spPr/>
        <p:txBody>
          <a:bodyPr/>
          <a:lstStyle/>
          <a:p>
            <a:r>
              <a:rPr lang="en-US" dirty="0"/>
              <a:t>The `cell` in cellular networks</a:t>
            </a:r>
          </a:p>
        </p:txBody>
      </p:sp>
      <p:sp>
        <p:nvSpPr>
          <p:cNvPr id="3" name="Content Placeholder 2">
            <a:extLst>
              <a:ext uri="{FF2B5EF4-FFF2-40B4-BE49-F238E27FC236}">
                <a16:creationId xmlns:a16="http://schemas.microsoft.com/office/drawing/2014/main" id="{D5C97C3F-67F5-854C-A86E-105F0CC930A5}"/>
              </a:ext>
            </a:extLst>
          </p:cNvPr>
          <p:cNvSpPr>
            <a:spLocks noGrp="1"/>
          </p:cNvSpPr>
          <p:nvPr>
            <p:ph idx="1"/>
          </p:nvPr>
        </p:nvSpPr>
        <p:spPr>
          <a:xfrm>
            <a:off x="609600" y="1600201"/>
            <a:ext cx="5754624" cy="4525963"/>
          </a:xfrm>
        </p:spPr>
        <p:txBody>
          <a:bodyPr/>
          <a:lstStyle/>
          <a:p>
            <a:r>
              <a:rPr lang="en-US" dirty="0">
                <a:latin typeface="+mj-lt"/>
              </a:rPr>
              <a:t>Cell is </a:t>
            </a:r>
            <a:r>
              <a:rPr lang="en-US" i="1" dirty="0">
                <a:latin typeface="+mj-lt"/>
              </a:rPr>
              <a:t>spatial </a:t>
            </a:r>
            <a:r>
              <a:rPr lang="en-US" dirty="0">
                <a:latin typeface="+mj-lt"/>
              </a:rPr>
              <a:t>division</a:t>
            </a:r>
          </a:p>
          <a:p>
            <a:pPr lvl="1"/>
            <a:r>
              <a:rPr lang="en-US" dirty="0">
                <a:latin typeface="+mj-lt"/>
              </a:rPr>
              <a:t>Reduce transmit power, smaller area</a:t>
            </a:r>
          </a:p>
          <a:p>
            <a:endParaRPr lang="en-US" dirty="0">
              <a:latin typeface="+mj-lt"/>
            </a:endParaRPr>
          </a:p>
          <a:p>
            <a:r>
              <a:rPr lang="en-US" dirty="0">
                <a:latin typeface="+mj-lt"/>
              </a:rPr>
              <a:t>Now… </a:t>
            </a:r>
          </a:p>
          <a:p>
            <a:pPr lvl="1"/>
            <a:r>
              <a:rPr lang="en-US" dirty="0">
                <a:latin typeface="+mj-lt"/>
              </a:rPr>
              <a:t>12 / 3 = 4 channels per cell</a:t>
            </a:r>
            <a:r>
              <a:rPr lang="en-US" i="1" dirty="0">
                <a:latin typeface="+mj-lt"/>
              </a:rPr>
              <a:t> </a:t>
            </a:r>
          </a:p>
          <a:p>
            <a:pPr lvl="1"/>
            <a:r>
              <a:rPr lang="en-US" dirty="0">
                <a:latin typeface="+mj-lt"/>
              </a:rPr>
              <a:t>* 6 cells in area</a:t>
            </a:r>
          </a:p>
          <a:p>
            <a:pPr lvl="1"/>
            <a:r>
              <a:rPr lang="en-US" dirty="0">
                <a:solidFill>
                  <a:srgbClr val="FF0000"/>
                </a:solidFill>
                <a:latin typeface="+mj-lt"/>
              </a:rPr>
              <a:t>= 24 users of same spectrum!</a:t>
            </a:r>
          </a:p>
          <a:p>
            <a:endParaRPr lang="en-US" dirty="0">
              <a:latin typeface="+mj-lt"/>
            </a:endParaRPr>
          </a:p>
          <a:p>
            <a:r>
              <a:rPr lang="en-US" dirty="0">
                <a:latin typeface="+mj-lt"/>
              </a:rPr>
              <a:t>And we can choose the cell size based on our expected needs</a:t>
            </a:r>
          </a:p>
        </p:txBody>
      </p:sp>
      <p:sp>
        <p:nvSpPr>
          <p:cNvPr id="4" name="Slide Number Placeholder 3">
            <a:extLst>
              <a:ext uri="{FF2B5EF4-FFF2-40B4-BE49-F238E27FC236}">
                <a16:creationId xmlns:a16="http://schemas.microsoft.com/office/drawing/2014/main" id="{F9B0E527-BF54-7C48-B7CC-0EADF07770D4}"/>
              </a:ext>
            </a:extLst>
          </p:cNvPr>
          <p:cNvSpPr>
            <a:spLocks noGrp="1"/>
          </p:cNvSpPr>
          <p:nvPr>
            <p:ph type="sldNum" sz="quarter" idx="12"/>
          </p:nvPr>
        </p:nvSpPr>
        <p:spPr/>
        <p:txBody>
          <a:bodyPr/>
          <a:lstStyle/>
          <a:p>
            <a:pPr algn="r"/>
            <a:fld id="{434A358D-2637-E146-A3BD-05BD470B507B}" type="slidenum">
              <a:rPr lang="en-US" smtClean="0"/>
              <a:pPr algn="r"/>
              <a:t>112</a:t>
            </a:fld>
            <a:endParaRPr lang="en-US" dirty="0"/>
          </a:p>
        </p:txBody>
      </p:sp>
      <p:pic>
        <p:nvPicPr>
          <p:cNvPr id="5" name="Picture 4">
            <a:extLst>
              <a:ext uri="{FF2B5EF4-FFF2-40B4-BE49-F238E27FC236}">
                <a16:creationId xmlns:a16="http://schemas.microsoft.com/office/drawing/2014/main" id="{7C098B59-86CF-DC4A-BE3F-03F4AB023B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10" name="Picture 9">
            <a:extLst>
              <a:ext uri="{FF2B5EF4-FFF2-40B4-BE49-F238E27FC236}">
                <a16:creationId xmlns:a16="http://schemas.microsoft.com/office/drawing/2014/main" id="{FA6BC71E-4BD1-FF46-8E08-827331CCAE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11" name="Picture 10">
            <a:extLst>
              <a:ext uri="{FF2B5EF4-FFF2-40B4-BE49-F238E27FC236}">
                <a16:creationId xmlns:a16="http://schemas.microsoft.com/office/drawing/2014/main" id="{824368A2-CE79-4F4A-A42D-FF8960D1AF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12" name="Picture 11">
            <a:extLst>
              <a:ext uri="{FF2B5EF4-FFF2-40B4-BE49-F238E27FC236}">
                <a16:creationId xmlns:a16="http://schemas.microsoft.com/office/drawing/2014/main" id="{BEF9BDE2-3115-FD4A-AEC5-48FC90ACED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20" name="Hexagon 19">
            <a:extLst>
              <a:ext uri="{FF2B5EF4-FFF2-40B4-BE49-F238E27FC236}">
                <a16:creationId xmlns:a16="http://schemas.microsoft.com/office/drawing/2014/main" id="{E0831443-0123-314D-8DB3-CD5363AE3F1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Hexagon 20">
            <a:extLst>
              <a:ext uri="{FF2B5EF4-FFF2-40B4-BE49-F238E27FC236}">
                <a16:creationId xmlns:a16="http://schemas.microsoft.com/office/drawing/2014/main" id="{9A8D33C9-6A76-B040-80C5-B2909C7E7094}"/>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Hexagon 21">
            <a:extLst>
              <a:ext uri="{FF2B5EF4-FFF2-40B4-BE49-F238E27FC236}">
                <a16:creationId xmlns:a16="http://schemas.microsoft.com/office/drawing/2014/main" id="{6E84D988-3230-EB45-BCA1-8495D87D8487}"/>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Hexagon 22">
            <a:extLst>
              <a:ext uri="{FF2B5EF4-FFF2-40B4-BE49-F238E27FC236}">
                <a16:creationId xmlns:a16="http://schemas.microsoft.com/office/drawing/2014/main" id="{92526E04-A6EC-6747-B502-E9CC0D27C2AA}"/>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Hexagon 23">
            <a:extLst>
              <a:ext uri="{FF2B5EF4-FFF2-40B4-BE49-F238E27FC236}">
                <a16:creationId xmlns:a16="http://schemas.microsoft.com/office/drawing/2014/main" id="{7B7FD998-59C6-114B-9A5E-FCEBFA2A0471}"/>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Hexagon 24">
            <a:extLst>
              <a:ext uri="{FF2B5EF4-FFF2-40B4-BE49-F238E27FC236}">
                <a16:creationId xmlns:a16="http://schemas.microsoft.com/office/drawing/2014/main" id="{54140254-6EBE-854B-A79D-593B7B81A348}"/>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CA513F69-193D-6D43-B233-6A3501D11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27" name="Picture 26">
            <a:extLst>
              <a:ext uri="{FF2B5EF4-FFF2-40B4-BE49-F238E27FC236}">
                <a16:creationId xmlns:a16="http://schemas.microsoft.com/office/drawing/2014/main" id="{F9BF8880-FE45-8649-8623-BC4FE78DEF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28" name="Picture 27">
            <a:extLst>
              <a:ext uri="{FF2B5EF4-FFF2-40B4-BE49-F238E27FC236}">
                <a16:creationId xmlns:a16="http://schemas.microsoft.com/office/drawing/2014/main" id="{E1DAD96F-B1A1-2D48-8B85-0B02F3E88D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spTree>
    <p:extLst>
      <p:ext uri="{BB962C8B-B14F-4D97-AF65-F5344CB8AC3E}">
        <p14:creationId xmlns:p14="http://schemas.microsoft.com/office/powerpoint/2010/main" val="25459836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Spatial division tradeoffs</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7595" y="1647824"/>
            <a:ext cx="5175019" cy="4524375"/>
          </a:xfrm>
        </p:spPr>
        <p:txBody>
          <a:bodyPr/>
          <a:lstStyle/>
          <a:p>
            <a:r>
              <a:rPr lang="en-US" dirty="0">
                <a:latin typeface="+mj-lt"/>
              </a:rPr>
              <a:t>Need more infrastructure (more towers)</a:t>
            </a:r>
          </a:p>
          <a:p>
            <a:endParaRPr lang="en-US" dirty="0">
              <a:latin typeface="+mj-lt"/>
            </a:endParaRPr>
          </a:p>
          <a:p>
            <a:r>
              <a:rPr lang="en-US" dirty="0">
                <a:latin typeface="+mj-lt"/>
              </a:rPr>
              <a:t>Need logic to support handoff</a:t>
            </a:r>
          </a:p>
          <a:p>
            <a:pPr lvl="1"/>
            <a:r>
              <a:rPr lang="en-US" dirty="0">
                <a:latin typeface="+mj-lt"/>
              </a:rPr>
              <a:t>Cellular concept in Bell labs at 1947 [one year after mobile], but no handoff</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113</a:t>
            </a:fld>
            <a:endParaRPr lang="en-US" dirty="0"/>
          </a:p>
        </p:txBody>
      </p:sp>
      <p:pic>
        <p:nvPicPr>
          <p:cNvPr id="5" name="Picture 4">
            <a:extLst>
              <a:ext uri="{FF2B5EF4-FFF2-40B4-BE49-F238E27FC236}">
                <a16:creationId xmlns:a16="http://schemas.microsoft.com/office/drawing/2014/main" id="{97FC0235-27A0-F077-610B-3F92637EA5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6" name="Picture 5">
            <a:extLst>
              <a:ext uri="{FF2B5EF4-FFF2-40B4-BE49-F238E27FC236}">
                <a16:creationId xmlns:a16="http://schemas.microsoft.com/office/drawing/2014/main" id="{70A4AA92-A764-3680-6F28-348A36F5DC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7" name="Picture 6">
            <a:extLst>
              <a:ext uri="{FF2B5EF4-FFF2-40B4-BE49-F238E27FC236}">
                <a16:creationId xmlns:a16="http://schemas.microsoft.com/office/drawing/2014/main" id="{0E7B4273-CCE3-FD51-4131-057ADF975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8" name="Picture 7">
            <a:extLst>
              <a:ext uri="{FF2B5EF4-FFF2-40B4-BE49-F238E27FC236}">
                <a16:creationId xmlns:a16="http://schemas.microsoft.com/office/drawing/2014/main" id="{E0B35B8E-D380-6222-5EC0-DDD2D9341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9" name="Hexagon 8">
            <a:extLst>
              <a:ext uri="{FF2B5EF4-FFF2-40B4-BE49-F238E27FC236}">
                <a16:creationId xmlns:a16="http://schemas.microsoft.com/office/drawing/2014/main" id="{8D8EC519-FAC0-C3A6-FA7B-1DF52673C17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Hexagon 9">
            <a:extLst>
              <a:ext uri="{FF2B5EF4-FFF2-40B4-BE49-F238E27FC236}">
                <a16:creationId xmlns:a16="http://schemas.microsoft.com/office/drawing/2014/main" id="{528BBCA6-3810-3BEC-E203-B654AA9B34E5}"/>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ACE42916-B5C4-565D-2A82-C334937B014D}"/>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Hexagon 11">
            <a:extLst>
              <a:ext uri="{FF2B5EF4-FFF2-40B4-BE49-F238E27FC236}">
                <a16:creationId xmlns:a16="http://schemas.microsoft.com/office/drawing/2014/main" id="{4B676693-4C41-0108-DA15-8661D2ABAF74}"/>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 name="Picture 12">
            <a:extLst>
              <a:ext uri="{FF2B5EF4-FFF2-40B4-BE49-F238E27FC236}">
                <a16:creationId xmlns:a16="http://schemas.microsoft.com/office/drawing/2014/main" id="{39555765-0CE9-A3B9-AE6B-EF1123E73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14" name="Picture 13">
            <a:extLst>
              <a:ext uri="{FF2B5EF4-FFF2-40B4-BE49-F238E27FC236}">
                <a16:creationId xmlns:a16="http://schemas.microsoft.com/office/drawing/2014/main" id="{BEF78507-A785-D45D-8C9E-B18616F8E7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15" name="Picture 14">
            <a:extLst>
              <a:ext uri="{FF2B5EF4-FFF2-40B4-BE49-F238E27FC236}">
                <a16:creationId xmlns:a16="http://schemas.microsoft.com/office/drawing/2014/main" id="{37DD074C-735A-A3EF-5F6A-9766758D86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grpSp>
        <p:nvGrpSpPr>
          <p:cNvPr id="16" name="Group 15">
            <a:extLst>
              <a:ext uri="{FF2B5EF4-FFF2-40B4-BE49-F238E27FC236}">
                <a16:creationId xmlns:a16="http://schemas.microsoft.com/office/drawing/2014/main" id="{06C67486-1EB7-0048-3CD4-112A9DB53797}"/>
              </a:ext>
            </a:extLst>
          </p:cNvPr>
          <p:cNvGrpSpPr/>
          <p:nvPr/>
        </p:nvGrpSpPr>
        <p:grpSpPr>
          <a:xfrm>
            <a:off x="8598951" y="486191"/>
            <a:ext cx="1181751" cy="2886191"/>
            <a:chOff x="6449212" y="364643"/>
            <a:chExt cx="886313" cy="2164643"/>
          </a:xfrm>
        </p:grpSpPr>
        <p:sp>
          <p:nvSpPr>
            <p:cNvPr id="17" name="Oval 16">
              <a:extLst>
                <a:ext uri="{FF2B5EF4-FFF2-40B4-BE49-F238E27FC236}">
                  <a16:creationId xmlns:a16="http://schemas.microsoft.com/office/drawing/2014/main" id="{01D37C34-FA69-0C54-8FAF-A674958B9E91}"/>
                </a:ext>
              </a:extLst>
            </p:cNvPr>
            <p:cNvSpPr/>
            <p:nvPr/>
          </p:nvSpPr>
          <p:spPr>
            <a:xfrm rot="17760102">
              <a:off x="5831352" y="1457549"/>
              <a:ext cx="1689597" cy="4538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4FEAF4C-5458-55F0-039F-594BE850F3B7}"/>
                </a:ext>
              </a:extLst>
            </p:cNvPr>
            <p:cNvSpPr txBox="1"/>
            <p:nvPr/>
          </p:nvSpPr>
          <p:spPr>
            <a:xfrm>
              <a:off x="6958979" y="364643"/>
              <a:ext cx="376546" cy="684755"/>
            </a:xfrm>
            <a:prstGeom prst="rect">
              <a:avLst/>
            </a:prstGeom>
            <a:noFill/>
          </p:spPr>
          <p:txBody>
            <a:bodyPr wrap="none" rtlCol="0">
              <a:spAutoFit/>
            </a:bodyPr>
            <a:lstStyle/>
            <a:p>
              <a:r>
                <a:rPr lang="en-US" sz="5333" b="1" dirty="0">
                  <a:solidFill>
                    <a:srgbClr val="FF0000"/>
                  </a:solidFill>
                  <a:latin typeface="Seravek Light"/>
                  <a:cs typeface="Seravek Light"/>
                </a:rPr>
                <a:t>?</a:t>
              </a:r>
            </a:p>
          </p:txBody>
        </p:sp>
      </p:grpSp>
      <p:sp>
        <p:nvSpPr>
          <p:cNvPr id="19" name="Hexagon 18">
            <a:extLst>
              <a:ext uri="{FF2B5EF4-FFF2-40B4-BE49-F238E27FC236}">
                <a16:creationId xmlns:a16="http://schemas.microsoft.com/office/drawing/2014/main" id="{387CE175-61C1-65E0-90FB-AF2F20DCAA9E}"/>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Hexagon 19">
            <a:extLst>
              <a:ext uri="{FF2B5EF4-FFF2-40B4-BE49-F238E27FC236}">
                <a16:creationId xmlns:a16="http://schemas.microsoft.com/office/drawing/2014/main" id="{25CC36DA-0480-746B-DC31-2CFDF2E6908B}"/>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37749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6AEF-2DAE-364F-B20C-176BEFD434A5}"/>
              </a:ext>
            </a:extLst>
          </p:cNvPr>
          <p:cNvSpPr>
            <a:spLocks noGrp="1"/>
          </p:cNvSpPr>
          <p:nvPr>
            <p:ph type="title"/>
          </p:nvPr>
        </p:nvSpPr>
        <p:spPr/>
        <p:txBody>
          <a:bodyPr/>
          <a:lstStyle/>
          <a:p>
            <a:r>
              <a:rPr lang="en-US" dirty="0"/>
              <a:t>How often does handoff need to happen anyway?</a:t>
            </a:r>
          </a:p>
        </p:txBody>
      </p:sp>
      <p:sp>
        <p:nvSpPr>
          <p:cNvPr id="3" name="Content Placeholder 2">
            <a:extLst>
              <a:ext uri="{FF2B5EF4-FFF2-40B4-BE49-F238E27FC236}">
                <a16:creationId xmlns:a16="http://schemas.microsoft.com/office/drawing/2014/main" id="{AE664885-8B38-6B47-AFBE-36E98CDB40A0}"/>
              </a:ext>
            </a:extLst>
          </p:cNvPr>
          <p:cNvSpPr>
            <a:spLocks noGrp="1"/>
          </p:cNvSpPr>
          <p:nvPr>
            <p:ph idx="1"/>
          </p:nvPr>
        </p:nvSpPr>
        <p:spPr/>
        <p:txBody>
          <a:bodyPr/>
          <a:lstStyle/>
          <a:p>
            <a:r>
              <a:rPr lang="en-US" dirty="0">
                <a:latin typeface="+mj-lt"/>
              </a:rPr>
              <a:t>Really a question of “how big are cells”</a:t>
            </a:r>
          </a:p>
          <a:p>
            <a:endParaRPr lang="en-US" dirty="0"/>
          </a:p>
          <a:p>
            <a:r>
              <a:rPr lang="en-US" dirty="0"/>
              <a:t>A back-of-envelope answer for “Handoffs per 3-minute call”:</a:t>
            </a:r>
          </a:p>
        </p:txBody>
      </p:sp>
      <p:sp>
        <p:nvSpPr>
          <p:cNvPr id="4" name="Slide Number Placeholder 3">
            <a:extLst>
              <a:ext uri="{FF2B5EF4-FFF2-40B4-BE49-F238E27FC236}">
                <a16:creationId xmlns:a16="http://schemas.microsoft.com/office/drawing/2014/main" id="{E1225671-872F-6247-9C55-5F7CF3125FD2}"/>
              </a:ext>
            </a:extLst>
          </p:cNvPr>
          <p:cNvSpPr>
            <a:spLocks noGrp="1"/>
          </p:cNvSpPr>
          <p:nvPr>
            <p:ph type="sldNum" sz="quarter" idx="12"/>
          </p:nvPr>
        </p:nvSpPr>
        <p:spPr/>
        <p:txBody>
          <a:bodyPr/>
          <a:lstStyle/>
          <a:p>
            <a:pPr algn="r"/>
            <a:fld id="{434A358D-2637-E146-A3BD-05BD470B507B}" type="slidenum">
              <a:rPr lang="en-US" smtClean="0"/>
              <a:pPr algn="r"/>
              <a:t>114</a:t>
            </a:fld>
            <a:endParaRPr lang="en-US" dirty="0"/>
          </a:p>
        </p:txBody>
      </p:sp>
      <p:graphicFrame>
        <p:nvGraphicFramePr>
          <p:cNvPr id="5" name="Table 4">
            <a:extLst>
              <a:ext uri="{FF2B5EF4-FFF2-40B4-BE49-F238E27FC236}">
                <a16:creationId xmlns:a16="http://schemas.microsoft.com/office/drawing/2014/main" id="{9533EAFE-1FD0-4C40-A5D7-D4FCA1AB00B1}"/>
              </a:ext>
            </a:extLst>
          </p:cNvPr>
          <p:cNvGraphicFramePr>
            <a:graphicFrameLocks noGrp="1"/>
          </p:cNvGraphicFramePr>
          <p:nvPr/>
        </p:nvGraphicFramePr>
        <p:xfrm>
          <a:off x="609600" y="2718817"/>
          <a:ext cx="10765535" cy="3273240"/>
        </p:xfrm>
        <a:graphic>
          <a:graphicData uri="http://schemas.openxmlformats.org/drawingml/2006/table">
            <a:tbl>
              <a:tblPr firstRow="1" bandRow="1">
                <a:tableStyleId>{69012ECD-51FC-41F1-AA8D-1B2483CD663E}</a:tableStyleId>
              </a:tblPr>
              <a:tblGrid>
                <a:gridCol w="2153107">
                  <a:extLst>
                    <a:ext uri="{9D8B030D-6E8A-4147-A177-3AD203B41FA5}">
                      <a16:colId xmlns:a16="http://schemas.microsoft.com/office/drawing/2014/main" val="1083751725"/>
                    </a:ext>
                  </a:extLst>
                </a:gridCol>
                <a:gridCol w="2153107">
                  <a:extLst>
                    <a:ext uri="{9D8B030D-6E8A-4147-A177-3AD203B41FA5}">
                      <a16:colId xmlns:a16="http://schemas.microsoft.com/office/drawing/2014/main" val="2204800961"/>
                    </a:ext>
                  </a:extLst>
                </a:gridCol>
                <a:gridCol w="2153107">
                  <a:extLst>
                    <a:ext uri="{9D8B030D-6E8A-4147-A177-3AD203B41FA5}">
                      <a16:colId xmlns:a16="http://schemas.microsoft.com/office/drawing/2014/main" val="4049061476"/>
                    </a:ext>
                  </a:extLst>
                </a:gridCol>
                <a:gridCol w="2153107">
                  <a:extLst>
                    <a:ext uri="{9D8B030D-6E8A-4147-A177-3AD203B41FA5}">
                      <a16:colId xmlns:a16="http://schemas.microsoft.com/office/drawing/2014/main" val="3619646399"/>
                    </a:ext>
                  </a:extLst>
                </a:gridCol>
                <a:gridCol w="2153107">
                  <a:extLst>
                    <a:ext uri="{9D8B030D-6E8A-4147-A177-3AD203B41FA5}">
                      <a16:colId xmlns:a16="http://schemas.microsoft.com/office/drawing/2014/main" val="3100517724"/>
                    </a:ext>
                  </a:extLst>
                </a:gridCol>
              </a:tblGrid>
              <a:tr h="509171">
                <a:tc>
                  <a:txBody>
                    <a:bodyPr/>
                    <a:lstStyle/>
                    <a:p>
                      <a:endParaRPr lang="en-US" sz="1600" dirty="0">
                        <a:latin typeface="Seravek" panose="020B0503040000020004" pitchFamily="34" charset="0"/>
                      </a:endParaRPr>
                    </a:p>
                  </a:txBody>
                  <a:tcPr marL="121920" marR="121920" marT="60960" marB="60960"/>
                </a:tc>
                <a:tc>
                  <a:txBody>
                    <a:bodyPr/>
                    <a:lstStyle/>
                    <a:p>
                      <a:r>
                        <a:rPr lang="en-US" sz="1600" dirty="0"/>
                        <a:t>Speed (mph)</a:t>
                      </a:r>
                      <a:endParaRPr lang="en-US" sz="1600" dirty="0">
                        <a:latin typeface="Seravek" panose="020B0503040000020004" pitchFamily="34" charset="0"/>
                      </a:endParaRPr>
                    </a:p>
                  </a:txBody>
                  <a:tcPr marL="121920" marR="121920" marT="60960" marB="60960"/>
                </a:tc>
                <a:tc>
                  <a:txBody>
                    <a:bodyPr/>
                    <a:lstStyle/>
                    <a:p>
                      <a:r>
                        <a:rPr lang="en-US" sz="1600" dirty="0"/>
                        <a:t>Speed (</a:t>
                      </a:r>
                      <a:r>
                        <a:rPr lang="en-US" sz="1600" dirty="0" err="1"/>
                        <a:t>kph</a:t>
                      </a:r>
                      <a:r>
                        <a:rPr lang="en-US" sz="1600" dirty="0"/>
                        <a:t>)</a:t>
                      </a:r>
                      <a:endParaRPr lang="en-US" sz="1600" dirty="0">
                        <a:latin typeface="Seravek" panose="020B0503040000020004" pitchFamily="34" charset="0"/>
                      </a:endParaRPr>
                    </a:p>
                  </a:txBody>
                  <a:tcPr marL="121920" marR="121920" marT="60960" marB="60960"/>
                </a:tc>
                <a:tc>
                  <a:txBody>
                    <a:bodyPr/>
                    <a:lstStyle/>
                    <a:p>
                      <a:r>
                        <a:rPr lang="en-US" sz="1600" dirty="0"/>
                        <a:t>Cell Radius (km)</a:t>
                      </a:r>
                      <a:endParaRPr lang="en-US" sz="1600" dirty="0">
                        <a:latin typeface="Seravek" panose="020B0503040000020004" pitchFamily="34" charset="0"/>
                      </a:endParaRPr>
                    </a:p>
                  </a:txBody>
                  <a:tcPr marL="121920" marR="121920" marT="60960" marB="60960"/>
                </a:tc>
                <a:tc>
                  <a:txBody>
                    <a:bodyPr/>
                    <a:lstStyle/>
                    <a:p>
                      <a:r>
                        <a:rPr lang="en-US" sz="1600" dirty="0"/>
                        <a:t>Handoffs</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38239091"/>
                  </a:ext>
                </a:extLst>
              </a:tr>
              <a:tr h="509171">
                <a:tc>
                  <a:txBody>
                    <a:bodyPr/>
                    <a:lstStyle/>
                    <a:p>
                      <a:r>
                        <a:rPr lang="en-US" sz="1600" dirty="0"/>
                        <a:t>Freeway, rural</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0.33</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66179337"/>
                  </a:ext>
                </a:extLst>
              </a:tr>
              <a:tr h="509171">
                <a:tc>
                  <a:txBody>
                    <a:bodyPr/>
                    <a:lstStyle/>
                    <a:p>
                      <a:r>
                        <a:rPr lang="en-US" sz="1600" dirty="0"/>
                        <a:t>Freeway, urban</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3.25</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347648983"/>
                  </a:ext>
                </a:extLst>
              </a:tr>
              <a:tr h="727385">
                <a:tc>
                  <a:txBody>
                    <a:bodyPr/>
                    <a:lstStyle/>
                    <a:p>
                      <a:r>
                        <a:rPr lang="en-US" sz="1600" dirty="0"/>
                        <a:t>Surface streets, urban</a:t>
                      </a:r>
                      <a:endParaRPr lang="en-US" sz="1600" dirty="0">
                        <a:latin typeface="Seravek" panose="020B0503040000020004" pitchFamily="34" charset="0"/>
                      </a:endParaRPr>
                    </a:p>
                  </a:txBody>
                  <a:tcPr marL="121920" marR="121920" marT="60960" marB="60960"/>
                </a:tc>
                <a:tc>
                  <a:txBody>
                    <a:bodyPr/>
                    <a:lstStyle/>
                    <a:p>
                      <a:r>
                        <a:rPr lang="en-US" sz="1600" dirty="0"/>
                        <a:t>30</a:t>
                      </a:r>
                      <a:endParaRPr lang="en-US" sz="1600" dirty="0">
                        <a:latin typeface="Seravek" panose="020B0503040000020004" pitchFamily="34" charset="0"/>
                      </a:endParaRPr>
                    </a:p>
                  </a:txBody>
                  <a:tcPr marL="121920" marR="121920" marT="60960" marB="60960"/>
                </a:tc>
                <a:tc>
                  <a:txBody>
                    <a:bodyPr/>
                    <a:lstStyle/>
                    <a:p>
                      <a:r>
                        <a:rPr lang="en-US" sz="1600" dirty="0"/>
                        <a:t>48</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853847922"/>
                  </a:ext>
                </a:extLst>
              </a:tr>
              <a:tr h="509171">
                <a:tc>
                  <a:txBody>
                    <a:bodyPr/>
                    <a:lstStyle/>
                    <a:p>
                      <a:r>
                        <a:rPr lang="en-US" sz="1600" dirty="0"/>
                        <a:t>Pedestrian, urban</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0.12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1326655983"/>
                  </a:ext>
                </a:extLst>
              </a:tr>
              <a:tr h="509171">
                <a:tc>
                  <a:txBody>
                    <a:bodyPr/>
                    <a:lstStyle/>
                    <a:p>
                      <a:r>
                        <a:rPr lang="en-US" sz="1600" dirty="0"/>
                        <a:t>Pedestrian, microcell</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0.1</a:t>
                      </a:r>
                      <a:endParaRPr lang="en-US" sz="1600" dirty="0">
                        <a:latin typeface="Seravek" panose="020B0503040000020004" pitchFamily="34" charset="0"/>
                      </a:endParaRPr>
                    </a:p>
                  </a:txBody>
                  <a:tcPr marL="121920" marR="121920" marT="60960" marB="60960"/>
                </a:tc>
                <a:tc>
                  <a:txBody>
                    <a:bodyPr/>
                    <a:lstStyle/>
                    <a:p>
                      <a:r>
                        <a:rPr lang="en-US" sz="1600" dirty="0"/>
                        <a:t>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208712547"/>
                  </a:ext>
                </a:extLst>
              </a:tr>
            </a:tbl>
          </a:graphicData>
        </a:graphic>
      </p:graphicFrame>
      <p:sp>
        <p:nvSpPr>
          <p:cNvPr id="6" name="TextBox 5">
            <a:extLst>
              <a:ext uri="{FF2B5EF4-FFF2-40B4-BE49-F238E27FC236}">
                <a16:creationId xmlns:a16="http://schemas.microsoft.com/office/drawing/2014/main" id="{202DF918-BE15-6540-960A-BB381722B111}"/>
              </a:ext>
            </a:extLst>
          </p:cNvPr>
          <p:cNvSpPr txBox="1"/>
          <p:nvPr/>
        </p:nvSpPr>
        <p:spPr>
          <a:xfrm>
            <a:off x="5758825" y="5992793"/>
            <a:ext cx="563006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Table data from Arthur H. M. Ross, PhD: </a:t>
            </a:r>
            <a:r>
              <a:rPr lang="en-US" sz="933" i="1" dirty="0">
                <a:solidFill>
                  <a:schemeClr val="bg1">
                    <a:lumMod val="50000"/>
                  </a:schemeClr>
                </a:solidFill>
                <a:latin typeface="Seravek Light"/>
                <a:cs typeface="Seravek Light"/>
                <a:hlinkClick r:id="rId2">
                  <a:extLst>
                    <a:ext uri="{A12FA001-AC4F-418D-AE19-62706E023703}">
                      <ahyp:hlinkClr xmlns:ahyp="http://schemas.microsoft.com/office/drawing/2018/hyperlinkcolor" val="tx"/>
                    </a:ext>
                  </a:extLst>
                </a:hlinkClick>
              </a:rPr>
              <a:t>http://www.cdg.org/technology/cdma_technology/a_ross/handoff.asp</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6378951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ZigBee</a:t>
            </a:r>
          </a:p>
          <a:p>
            <a:pPr marL="514350" indent="-514350">
              <a:buAutoNum type="arabicPeriod"/>
            </a:pPr>
            <a:r>
              <a:rPr lang="en-US" dirty="0" err="1">
                <a:latin typeface="+mj-lt"/>
              </a:rPr>
              <a:t>WiFi</a:t>
            </a:r>
            <a:r>
              <a:rPr lang="en-US" dirty="0">
                <a:latin typeface="+mj-lt"/>
              </a:rPr>
              <a:t> </a:t>
            </a:r>
          </a:p>
          <a:p>
            <a:pPr marL="514350" indent="-514350">
              <a:buAutoNum type="arabicPeriod"/>
            </a:pPr>
            <a:r>
              <a:rPr lang="en-US" dirty="0"/>
              <a:t>Recall: </a:t>
            </a:r>
            <a:r>
              <a:rPr lang="en-US" dirty="0" err="1"/>
              <a:t>WiFi</a:t>
            </a:r>
            <a:r>
              <a:rPr lang="en-US" dirty="0"/>
              <a:t> Mac</a:t>
            </a:r>
          </a:p>
          <a:p>
            <a:pPr marL="514350" indent="-514350">
              <a:buAutoNum type="arabicPeriod"/>
            </a:pPr>
            <a:r>
              <a:rPr lang="en-US" dirty="0" err="1">
                <a:latin typeface="+mj-lt"/>
              </a:rPr>
              <a:t>WiFi</a:t>
            </a:r>
            <a:r>
              <a:rPr lang="en-US" dirty="0">
                <a:latin typeface="+mj-lt"/>
              </a:rPr>
              <a:t> History</a:t>
            </a:r>
          </a:p>
          <a:p>
            <a:pPr marL="514350" indent="-514350">
              <a:buAutoNum type="arabicPeriod"/>
            </a:pPr>
            <a:r>
              <a:rPr lang="en-US" dirty="0">
                <a:latin typeface="+mj-lt"/>
              </a:rPr>
              <a:t>Cellular basics</a:t>
            </a: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115</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073829200"/>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Cellular and IoT</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0" indent="0">
              <a:buNone/>
            </a:pPr>
            <a:r>
              <a:rPr lang="en-US" dirty="0">
                <a:latin typeface="+mj-lt"/>
              </a:rPr>
              <a:t>Next week: Final lecture. </a:t>
            </a:r>
            <a:r>
              <a:rPr lang="en-US" dirty="0">
                <a:latin typeface="+mj-lt"/>
                <a:sym typeface="Wingdings" pitchFamily="2" charset="2"/>
              </a:rPr>
              <a:t> </a:t>
            </a:r>
            <a:r>
              <a:rPr lang="en-US" dirty="0">
                <a:latin typeface="+mj-lt"/>
              </a:rPr>
              <a:t>, short lecture on cellular and IoT</a:t>
            </a:r>
          </a:p>
          <a:p>
            <a:pPr marL="0" indent="0">
              <a:buNone/>
            </a:pPr>
            <a:endParaRPr lang="en-US" dirty="0">
              <a:latin typeface="+mj-lt"/>
            </a:endParaRP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116</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620229955"/>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4373" y="1994565"/>
            <a:ext cx="8003247" cy="1509963"/>
          </a:xfrm>
        </p:spPr>
        <p:txBody>
          <a:bodyPr>
            <a:normAutofit/>
          </a:bodyPr>
          <a:lstStyle/>
          <a:p>
            <a:r>
              <a:rPr lang="en-GB" sz="7200" u="none" strike="noStrike" dirty="0">
                <a:effectLst/>
                <a:latin typeface="+mn-lt"/>
              </a:rPr>
              <a:t>Wireless Networking</a:t>
            </a:r>
            <a:endParaRPr lang="en-US" sz="52100" dirty="0">
              <a:latin typeface="+mn-lt"/>
            </a:endParaRPr>
          </a:p>
        </p:txBody>
      </p:sp>
      <p:sp>
        <p:nvSpPr>
          <p:cNvPr id="3" name="Subtitle 2"/>
          <p:cNvSpPr>
            <a:spLocks noGrp="1"/>
          </p:cNvSpPr>
          <p:nvPr>
            <p:ph type="subTitle" idx="1"/>
          </p:nvPr>
        </p:nvSpPr>
        <p:spPr>
          <a:xfrm>
            <a:off x="545345" y="3981328"/>
            <a:ext cx="11101304" cy="2229859"/>
          </a:xfrm>
        </p:spPr>
        <p:txBody>
          <a:bodyPr>
            <a:normAutofit fontScale="85000" lnSpcReduction="20000"/>
          </a:bodyPr>
          <a:lstStyle/>
          <a:p>
            <a:r>
              <a:rPr lang="en-US" sz="4800" dirty="0">
                <a:latin typeface="+mj-lt"/>
              </a:rPr>
              <a:t>Ambuj Varshney</a:t>
            </a:r>
          </a:p>
          <a:p>
            <a:r>
              <a:rPr lang="en-US" sz="3000" dirty="0">
                <a:latin typeface="+mj-lt"/>
              </a:rPr>
              <a:t>Assistant Professor,  National University of Singapore</a:t>
            </a:r>
          </a:p>
          <a:p>
            <a:r>
              <a:rPr lang="en-US" sz="3000" dirty="0">
                <a:latin typeface="+mj-lt"/>
              </a:rPr>
              <a:t>Wireless, Embedded Intelligence, Sensing, and Emerging Technologies Group</a:t>
            </a:r>
          </a:p>
          <a:p>
            <a:r>
              <a:rPr lang="en-US" sz="2800" dirty="0">
                <a:latin typeface="+mj-lt"/>
                <a:hlinkClick r:id="rId3"/>
              </a:rPr>
              <a:t>ambujv@nus.edu.sg</a:t>
            </a:r>
            <a:endParaRPr lang="en-US" sz="2800" dirty="0">
              <a:latin typeface="+mj-lt"/>
            </a:endParaRPr>
          </a:p>
          <a:p>
            <a:r>
              <a:rPr lang="en-US" dirty="0">
                <a:latin typeface="+mj-lt"/>
              </a:rPr>
              <a:t> </a:t>
            </a:r>
          </a:p>
        </p:txBody>
      </p:sp>
      <p:sp>
        <p:nvSpPr>
          <p:cNvPr id="8" name="Slide Number Placeholder 7">
            <a:extLst>
              <a:ext uri="{FF2B5EF4-FFF2-40B4-BE49-F238E27FC236}">
                <a16:creationId xmlns:a16="http://schemas.microsoft.com/office/drawing/2014/main" id="{5BDF4DBD-F86A-48EC-B4BE-E9B66CFF2E04}"/>
              </a:ext>
            </a:extLst>
          </p:cNvPr>
          <p:cNvSpPr>
            <a:spLocks noGrp="1"/>
          </p:cNvSpPr>
          <p:nvPr>
            <p:ph type="sldNum" sz="quarter" idx="12"/>
          </p:nvPr>
        </p:nvSpPr>
        <p:spPr/>
        <p:txBody>
          <a:bodyPr/>
          <a:lstStyle/>
          <a:p>
            <a:fld id="{687B7451-1438-CB4A-8106-82A64F1C7D7B}" type="slidenum">
              <a:rPr lang="sv-SE" smtClean="0"/>
              <a:t>117</a:t>
            </a:fld>
            <a:endParaRPr lang="sv-SE"/>
          </a:p>
        </p:txBody>
      </p:sp>
      <p:pic>
        <p:nvPicPr>
          <p:cNvPr id="7" name="Picture 6" descr="Logo, company name&#10;&#10;Description automatically generated">
            <a:extLst>
              <a:ext uri="{FF2B5EF4-FFF2-40B4-BE49-F238E27FC236}">
                <a16:creationId xmlns:a16="http://schemas.microsoft.com/office/drawing/2014/main" id="{7820BC9A-65F8-C5DC-AC87-8B4EAD88B94B}"/>
              </a:ext>
            </a:extLst>
          </p:cNvPr>
          <p:cNvPicPr>
            <a:picLocks noChangeAspect="1"/>
          </p:cNvPicPr>
          <p:nvPr/>
        </p:nvPicPr>
        <p:blipFill>
          <a:blip r:embed="rId4"/>
          <a:stretch>
            <a:fillRect/>
          </a:stretch>
        </p:blipFill>
        <p:spPr>
          <a:xfrm>
            <a:off x="10760068" y="5241576"/>
            <a:ext cx="1187463" cy="1566945"/>
          </a:xfrm>
          <a:prstGeom prst="rect">
            <a:avLst/>
          </a:prstGeom>
        </p:spPr>
      </p:pic>
      <p:sp>
        <p:nvSpPr>
          <p:cNvPr id="4" name="Title 1">
            <a:extLst>
              <a:ext uri="{FF2B5EF4-FFF2-40B4-BE49-F238E27FC236}">
                <a16:creationId xmlns:a16="http://schemas.microsoft.com/office/drawing/2014/main" id="{831862D1-FE66-F2B3-6774-3511C03148E6}"/>
              </a:ext>
            </a:extLst>
          </p:cNvPr>
          <p:cNvSpPr txBox="1">
            <a:spLocks/>
          </p:cNvSpPr>
          <p:nvPr/>
        </p:nvSpPr>
        <p:spPr>
          <a:xfrm>
            <a:off x="1374826" y="2232965"/>
            <a:ext cx="9442345" cy="1509963"/>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2100" dirty="0">
              <a:latin typeface="+mn-lt"/>
            </a:endParaRPr>
          </a:p>
        </p:txBody>
      </p:sp>
    </p:spTree>
    <p:extLst>
      <p:ext uri="{BB962C8B-B14F-4D97-AF65-F5344CB8AC3E}">
        <p14:creationId xmlns:p14="http://schemas.microsoft.com/office/powerpoint/2010/main" val="2254843984"/>
      </p:ext>
    </p:extLst>
  </p:cSld>
  <p:clrMapOvr>
    <a:masterClrMapping/>
  </p:clrMapOvr>
  <mc:AlternateContent xmlns:mc="http://schemas.openxmlformats.org/markup-compatibility/2006" xmlns:p14="http://schemas.microsoft.com/office/powerpoint/2010/main">
    <mc:Choice Requires="p14">
      <p:transition spd="slow" p14:dur="2000" advTm="32263"/>
    </mc:Choice>
    <mc:Fallback xmlns="">
      <p:transition spd="slow" advTm="3226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BLE modulation</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Gaussian Frequency-Shift Keying (GFSK)</a:t>
            </a:r>
          </a:p>
          <a:p>
            <a:pPr lvl="1"/>
            <a:r>
              <a:rPr lang="en-US" dirty="0">
                <a:latin typeface="+mj-lt"/>
              </a:rPr>
              <a:t>Improvement on base Frequency-shift Keying</a:t>
            </a:r>
          </a:p>
          <a:p>
            <a:pPr lvl="1"/>
            <a:r>
              <a:rPr lang="en-US" dirty="0">
                <a:latin typeface="+mj-lt"/>
              </a:rPr>
              <a:t>Smoother transitions between bits -&gt; reduces nearby interference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12</a:t>
            </a:fld>
            <a:endParaRPr lang="en-US"/>
          </a:p>
        </p:txBody>
      </p:sp>
      <p:pic>
        <p:nvPicPr>
          <p:cNvPr id="5" name="Picture 2">
            <a:extLst>
              <a:ext uri="{FF2B5EF4-FFF2-40B4-BE49-F238E27FC236}">
                <a16:creationId xmlns:a16="http://schemas.microsoft.com/office/drawing/2014/main" id="{EF8AAE17-6850-43CB-8547-C18597CB1A1D}"/>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2653251" y="3372793"/>
            <a:ext cx="6412543" cy="234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336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Packet structure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latin typeface="+mj-lt"/>
                <a:cs typeface="Calibri" panose="020F0502020204030204" pitchFamily="34" charset="0"/>
              </a:rPr>
              <a:t>Same packet structure for both advertisements and connections</a:t>
            </a:r>
          </a:p>
          <a:p>
            <a:pPr lvl="1"/>
            <a:r>
              <a:rPr lang="en-US" dirty="0">
                <a:latin typeface="+mj-lt"/>
                <a:cs typeface="Calibri" panose="020F0502020204030204" pitchFamily="34" charset="0"/>
              </a:rPr>
              <a:t>Fields are filled in little endian (the opposite of network byte order )</a:t>
            </a:r>
          </a:p>
          <a:p>
            <a:pPr lvl="1"/>
            <a:endParaRPr lang="en-US" dirty="0">
              <a:latin typeface="+mj-lt"/>
              <a:cs typeface="Calibri" panose="020F0502020204030204" pitchFamily="34" charset="0"/>
            </a:endParaRPr>
          </a:p>
          <a:p>
            <a:r>
              <a:rPr lang="en-US" dirty="0">
                <a:latin typeface="+mj-lt"/>
                <a:cs typeface="Calibri" panose="020F0502020204030204" pitchFamily="34" charset="0"/>
              </a:rPr>
              <a:t>Access address unique for each connection (randomly chosen)</a:t>
            </a:r>
          </a:p>
          <a:p>
            <a:pPr lvl="1"/>
            <a:r>
              <a:rPr lang="en-US" dirty="0">
                <a:latin typeface="+mj-lt"/>
                <a:cs typeface="Calibri" panose="020F0502020204030204" pitchFamily="34" charset="0"/>
              </a:rPr>
              <a:t>In Advertising always set to 0x8E89BED6</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13</a:t>
            </a:fld>
            <a:endParaRPr lang="en-US"/>
          </a:p>
        </p:txBody>
      </p:sp>
      <p:pic>
        <p:nvPicPr>
          <p:cNvPr id="6" name="Picture 5">
            <a:extLst>
              <a:ext uri="{FF2B5EF4-FFF2-40B4-BE49-F238E27FC236}">
                <a16:creationId xmlns:a16="http://schemas.microsoft.com/office/drawing/2014/main" id="{4B2BB8CF-1A5A-41A5-922F-584871744597}"/>
              </a:ext>
            </a:extLst>
          </p:cNvPr>
          <p:cNvPicPr>
            <a:picLocks noChangeAspect="1"/>
          </p:cNvPicPr>
          <p:nvPr/>
        </p:nvPicPr>
        <p:blipFill>
          <a:blip r:embed="rId2"/>
          <a:stretch>
            <a:fillRect/>
          </a:stretch>
        </p:blipFill>
        <p:spPr>
          <a:xfrm>
            <a:off x="1357296" y="1690688"/>
            <a:ext cx="9775988" cy="2147328"/>
          </a:xfrm>
          <a:prstGeom prst="rect">
            <a:avLst/>
          </a:prstGeom>
        </p:spPr>
      </p:pic>
    </p:spTree>
    <p:extLst>
      <p:ext uri="{BB962C8B-B14F-4D97-AF65-F5344CB8AC3E}">
        <p14:creationId xmlns:p14="http://schemas.microsoft.com/office/powerpoint/2010/main" val="141155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Advertising</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dirty="0">
                <a:latin typeface="+mj-lt"/>
              </a:rPr>
              <a:t>BLE discovery mechanism</a:t>
            </a:r>
          </a:p>
          <a:p>
            <a:pPr lvl="1"/>
            <a:r>
              <a:rPr lang="en-US" dirty="0">
                <a:latin typeface="+mj-lt"/>
              </a:rPr>
              <a:t>Make nearby devices aware of advertiser’s existence</a:t>
            </a:r>
          </a:p>
          <a:p>
            <a:pPr lvl="1"/>
            <a:r>
              <a:rPr lang="en-US" dirty="0">
                <a:latin typeface="+mj-lt"/>
              </a:rPr>
              <a:t>Communicate some information from or about advertiser</a:t>
            </a:r>
          </a:p>
          <a:p>
            <a:pPr lvl="1"/>
            <a:r>
              <a:rPr lang="en-US" dirty="0">
                <a:latin typeface="+mj-lt"/>
              </a:rPr>
              <a:t>Traditional purpose is to enable connections, but this is also useful for general communication</a:t>
            </a:r>
          </a:p>
          <a:p>
            <a:r>
              <a:rPr lang="en-US" dirty="0">
                <a:latin typeface="+mj-lt"/>
              </a:rPr>
              <a:t>Advertisements</a:t>
            </a:r>
          </a:p>
          <a:p>
            <a:pPr lvl="1"/>
            <a:r>
              <a:rPr lang="en-US" dirty="0">
                <a:latin typeface="+mj-lt"/>
              </a:rPr>
              <a:t>Periodic broadcast messages with data</a:t>
            </a:r>
          </a:p>
          <a:p>
            <a:r>
              <a:rPr lang="en-US" dirty="0">
                <a:latin typeface="+mj-lt"/>
              </a:rPr>
              <a:t>Scan Requests/Responses</a:t>
            </a:r>
          </a:p>
          <a:p>
            <a:pPr lvl="1"/>
            <a:r>
              <a:rPr lang="en-US" dirty="0">
                <a:latin typeface="+mj-lt"/>
              </a:rPr>
              <a:t>Scanner sends responses after getting a request</a:t>
            </a:r>
          </a:p>
          <a:p>
            <a:pPr lvl="2"/>
            <a:r>
              <a:rPr lang="en-US" dirty="0">
                <a:latin typeface="+mj-lt"/>
              </a:rPr>
              <a:t>Only occurs when scanner is listening</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1748475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3BA3D-E110-40B6-91D3-4EB3BCBA895B}"/>
              </a:ext>
            </a:extLst>
          </p:cNvPr>
          <p:cNvSpPr>
            <a:spLocks noGrp="1"/>
          </p:cNvSpPr>
          <p:nvPr>
            <p:ph type="title"/>
          </p:nvPr>
        </p:nvSpPr>
        <p:spPr/>
        <p:txBody>
          <a:bodyPr/>
          <a:lstStyle/>
          <a:p>
            <a:r>
              <a:rPr lang="en-US" dirty="0"/>
              <a:t>Advertising packet layering</a:t>
            </a:r>
          </a:p>
        </p:txBody>
      </p:sp>
      <p:sp>
        <p:nvSpPr>
          <p:cNvPr id="4" name="Slide Number Placeholder 3">
            <a:extLst>
              <a:ext uri="{FF2B5EF4-FFF2-40B4-BE49-F238E27FC236}">
                <a16:creationId xmlns:a16="http://schemas.microsoft.com/office/drawing/2014/main" id="{55BDCBA7-670F-409F-AD56-DE25D8464E20}"/>
              </a:ext>
            </a:extLst>
          </p:cNvPr>
          <p:cNvSpPr>
            <a:spLocks noGrp="1"/>
          </p:cNvSpPr>
          <p:nvPr>
            <p:ph type="sldNum" sz="quarter" idx="12"/>
          </p:nvPr>
        </p:nvSpPr>
        <p:spPr/>
        <p:txBody>
          <a:bodyPr/>
          <a:lstStyle/>
          <a:p>
            <a:fld id="{0778C724-3839-4D76-A707-B4C23905D055}" type="slidenum">
              <a:rPr lang="en-US" smtClean="0"/>
              <a:t>15</a:t>
            </a:fld>
            <a:endParaRPr lang="en-US"/>
          </a:p>
        </p:txBody>
      </p:sp>
      <p:pic>
        <p:nvPicPr>
          <p:cNvPr id="5" name="Picture 4">
            <a:extLst>
              <a:ext uri="{FF2B5EF4-FFF2-40B4-BE49-F238E27FC236}">
                <a16:creationId xmlns:a16="http://schemas.microsoft.com/office/drawing/2014/main" id="{5B6AFCF1-CCB0-485C-861B-944BA8FD57D0}"/>
              </a:ext>
            </a:extLst>
          </p:cNvPr>
          <p:cNvPicPr>
            <a:picLocks noChangeAspect="1"/>
          </p:cNvPicPr>
          <p:nvPr/>
        </p:nvPicPr>
        <p:blipFill>
          <a:blip r:embed="rId2"/>
          <a:stretch>
            <a:fillRect/>
          </a:stretch>
        </p:blipFill>
        <p:spPr>
          <a:xfrm>
            <a:off x="1524000" y="1585408"/>
            <a:ext cx="9227383" cy="2026825"/>
          </a:xfrm>
          <a:prstGeom prst="rect">
            <a:avLst/>
          </a:prstGeom>
        </p:spPr>
      </p:pic>
      <p:pic>
        <p:nvPicPr>
          <p:cNvPr id="7" name="Picture 6">
            <a:extLst>
              <a:ext uri="{FF2B5EF4-FFF2-40B4-BE49-F238E27FC236}">
                <a16:creationId xmlns:a16="http://schemas.microsoft.com/office/drawing/2014/main" id="{84FC0947-07E4-4B8E-8F46-C160B809CE9F}"/>
              </a:ext>
            </a:extLst>
          </p:cNvPr>
          <p:cNvPicPr>
            <a:picLocks noChangeAspect="1"/>
          </p:cNvPicPr>
          <p:nvPr/>
        </p:nvPicPr>
        <p:blipFill>
          <a:blip r:embed="rId3"/>
          <a:stretch>
            <a:fillRect/>
          </a:stretch>
        </p:blipFill>
        <p:spPr>
          <a:xfrm>
            <a:off x="4060300" y="3612233"/>
            <a:ext cx="6435248" cy="1662185"/>
          </a:xfrm>
          <a:prstGeom prst="rect">
            <a:avLst/>
          </a:prstGeom>
        </p:spPr>
      </p:pic>
      <p:cxnSp>
        <p:nvCxnSpPr>
          <p:cNvPr id="11" name="Straight Connector 10">
            <a:extLst>
              <a:ext uri="{FF2B5EF4-FFF2-40B4-BE49-F238E27FC236}">
                <a16:creationId xmlns:a16="http://schemas.microsoft.com/office/drawing/2014/main" id="{B1794C69-03C9-4C8D-BFA9-610691BD3794}"/>
              </a:ext>
            </a:extLst>
          </p:cNvPr>
          <p:cNvCxnSpPr/>
          <p:nvPr/>
        </p:nvCxnSpPr>
        <p:spPr>
          <a:xfrm flipV="1">
            <a:off x="4367463" y="2598821"/>
            <a:ext cx="1600200"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4ED91E-A5BD-415E-B971-84D8050F5660}"/>
              </a:ext>
            </a:extLst>
          </p:cNvPr>
          <p:cNvCxnSpPr>
            <a:cxnSpLocks/>
          </p:cNvCxnSpPr>
          <p:nvPr/>
        </p:nvCxnSpPr>
        <p:spPr>
          <a:xfrm flipH="1" flipV="1">
            <a:off x="8638674" y="2598821"/>
            <a:ext cx="1856874"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85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B1A-09DB-4545-BF29-C97161BF45EA}"/>
              </a:ext>
            </a:extLst>
          </p:cNvPr>
          <p:cNvSpPr>
            <a:spLocks noGrp="1"/>
          </p:cNvSpPr>
          <p:nvPr>
            <p:ph type="title"/>
          </p:nvPr>
        </p:nvSpPr>
        <p:spPr/>
        <p:txBody>
          <a:bodyPr/>
          <a:lstStyle/>
          <a:p>
            <a:r>
              <a:rPr lang="en-US" dirty="0"/>
              <a:t>Advertisement payloads</a:t>
            </a:r>
          </a:p>
        </p:txBody>
      </p:sp>
      <p:sp>
        <p:nvSpPr>
          <p:cNvPr id="3" name="Content Placeholder 2">
            <a:extLst>
              <a:ext uri="{FF2B5EF4-FFF2-40B4-BE49-F238E27FC236}">
                <a16:creationId xmlns:a16="http://schemas.microsoft.com/office/drawing/2014/main" id="{8B38A144-746D-40B0-A9CA-A234A7ACBD51}"/>
              </a:ext>
            </a:extLst>
          </p:cNvPr>
          <p:cNvSpPr>
            <a:spLocks noGrp="1"/>
          </p:cNvSpPr>
          <p:nvPr>
            <p:ph idx="1"/>
          </p:nvPr>
        </p:nvSpPr>
        <p:spPr/>
        <p:txBody>
          <a:bodyPr/>
          <a:lstStyle/>
          <a:p>
            <a:r>
              <a:rPr lang="en-US" dirty="0" err="1">
                <a:latin typeface="+mj-lt"/>
              </a:rPr>
              <a:t>AdvA</a:t>
            </a:r>
            <a:r>
              <a:rPr lang="en-US" dirty="0">
                <a:latin typeface="+mj-lt"/>
              </a:rPr>
              <a:t> – address of the advertiser</a:t>
            </a:r>
          </a:p>
          <a:p>
            <a:pPr lvl="1"/>
            <a:r>
              <a:rPr lang="en-US" dirty="0" err="1">
                <a:latin typeface="+mj-lt"/>
              </a:rPr>
              <a:t>TxAdd</a:t>
            </a:r>
            <a:r>
              <a:rPr lang="en-US" dirty="0">
                <a:latin typeface="+mj-lt"/>
              </a:rPr>
              <a:t> bit from header specifies if this is a “public” or “random” address</a:t>
            </a:r>
          </a:p>
          <a:p>
            <a:r>
              <a:rPr lang="en-US" dirty="0">
                <a:latin typeface="+mj-lt"/>
              </a:rPr>
              <a:t>Remaining up to 31 bytes are available for use</a:t>
            </a:r>
          </a:p>
          <a:p>
            <a:r>
              <a:rPr lang="en-US" dirty="0">
                <a:latin typeface="+mj-lt"/>
              </a:rPr>
              <a:t>Putting it all together, up to 47 bytes total:</a:t>
            </a:r>
          </a:p>
        </p:txBody>
      </p:sp>
      <p:sp>
        <p:nvSpPr>
          <p:cNvPr id="4" name="Slide Number Placeholder 3">
            <a:extLst>
              <a:ext uri="{FF2B5EF4-FFF2-40B4-BE49-F238E27FC236}">
                <a16:creationId xmlns:a16="http://schemas.microsoft.com/office/drawing/2014/main" id="{B77C9259-6EF9-4C2B-B1CA-F229A5D5029C}"/>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6" name="Picture 5">
            <a:extLst>
              <a:ext uri="{FF2B5EF4-FFF2-40B4-BE49-F238E27FC236}">
                <a16:creationId xmlns:a16="http://schemas.microsoft.com/office/drawing/2014/main" id="{57D162F7-A2DF-4099-9A3A-4EE3F81101B6}"/>
              </a:ext>
            </a:extLst>
          </p:cNvPr>
          <p:cNvPicPr>
            <a:picLocks noChangeAspect="1"/>
          </p:cNvPicPr>
          <p:nvPr/>
        </p:nvPicPr>
        <p:blipFill>
          <a:blip r:embed="rId2"/>
          <a:stretch>
            <a:fillRect/>
          </a:stretch>
        </p:blipFill>
        <p:spPr>
          <a:xfrm>
            <a:off x="7086600" y="228600"/>
            <a:ext cx="3497179" cy="1261540"/>
          </a:xfrm>
          <a:prstGeom prst="rect">
            <a:avLst/>
          </a:prstGeom>
        </p:spPr>
      </p:pic>
      <p:graphicFrame>
        <p:nvGraphicFramePr>
          <p:cNvPr id="7" name="Table 6">
            <a:extLst>
              <a:ext uri="{FF2B5EF4-FFF2-40B4-BE49-F238E27FC236}">
                <a16:creationId xmlns:a16="http://schemas.microsoft.com/office/drawing/2014/main" id="{C5192DCA-346C-4F38-84B7-8C794C79EC32}"/>
              </a:ext>
            </a:extLst>
          </p:cNvPr>
          <p:cNvGraphicFramePr>
            <a:graphicFrameLocks noGrp="1"/>
          </p:cNvGraphicFramePr>
          <p:nvPr/>
        </p:nvGraphicFramePr>
        <p:xfrm>
          <a:off x="635303" y="4934913"/>
          <a:ext cx="10945091" cy="640080"/>
        </p:xfrm>
        <a:graphic>
          <a:graphicData uri="http://schemas.openxmlformats.org/drawingml/2006/table">
            <a:tbl>
              <a:tblPr firstRow="1" bandRow="1">
                <a:tableStyleId>{5C22544A-7EE6-4342-B048-85BDC9FD1C3A}</a:tableStyleId>
              </a:tblPr>
              <a:tblGrid>
                <a:gridCol w="1108364">
                  <a:extLst>
                    <a:ext uri="{9D8B030D-6E8A-4147-A177-3AD203B41FA5}">
                      <a16:colId xmlns:a16="http://schemas.microsoft.com/office/drawing/2014/main" val="73859673"/>
                    </a:ext>
                  </a:extLst>
                </a:gridCol>
                <a:gridCol w="1648691">
                  <a:extLst>
                    <a:ext uri="{9D8B030D-6E8A-4147-A177-3AD203B41FA5}">
                      <a16:colId xmlns:a16="http://schemas.microsoft.com/office/drawing/2014/main" val="1643382095"/>
                    </a:ext>
                  </a:extLst>
                </a:gridCol>
                <a:gridCol w="997527">
                  <a:extLst>
                    <a:ext uri="{9D8B030D-6E8A-4147-A177-3AD203B41FA5}">
                      <a16:colId xmlns:a16="http://schemas.microsoft.com/office/drawing/2014/main" val="2399689160"/>
                    </a:ext>
                  </a:extLst>
                </a:gridCol>
                <a:gridCol w="1967346">
                  <a:extLst>
                    <a:ext uri="{9D8B030D-6E8A-4147-A177-3AD203B41FA5}">
                      <a16:colId xmlns:a16="http://schemas.microsoft.com/office/drawing/2014/main" val="2360431165"/>
                    </a:ext>
                  </a:extLst>
                </a:gridCol>
                <a:gridCol w="4142509">
                  <a:extLst>
                    <a:ext uri="{9D8B030D-6E8A-4147-A177-3AD203B41FA5}">
                      <a16:colId xmlns:a16="http://schemas.microsoft.com/office/drawing/2014/main" val="310361505"/>
                    </a:ext>
                  </a:extLst>
                </a:gridCol>
                <a:gridCol w="1080654">
                  <a:extLst>
                    <a:ext uri="{9D8B030D-6E8A-4147-A177-3AD203B41FA5}">
                      <a16:colId xmlns:a16="http://schemas.microsoft.com/office/drawing/2014/main" val="278658178"/>
                    </a:ext>
                  </a:extLst>
                </a:gridCol>
              </a:tblGrid>
              <a:tr h="370840">
                <a:tc>
                  <a:txBody>
                    <a:bodyPr/>
                    <a:lstStyle/>
                    <a:p>
                      <a:pPr algn="ctr"/>
                      <a:r>
                        <a:rPr lang="en-US" sz="1800" b="0" dirty="0">
                          <a:solidFill>
                            <a:schemeClr val="tx1"/>
                          </a:solidFill>
                          <a:latin typeface="Calibri" panose="020F0502020204030204" pitchFamily="34" charset="0"/>
                          <a:cs typeface="Calibri" panose="020F0502020204030204" pitchFamily="34" charset="0"/>
                        </a:rPr>
                        <a:t>Preamble</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UpDiag">
                      <a:fgClr>
                        <a:schemeClr val="bg2"/>
                      </a:fgClr>
                      <a:bgClr>
                        <a:schemeClr val="bg1"/>
                      </a:bgClr>
                    </a:patt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Access Address</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UpDiag">
                      <a:fgClr>
                        <a:schemeClr val="bg2"/>
                      </a:fgClr>
                      <a:bgClr>
                        <a:schemeClr val="bg1"/>
                      </a:bgClr>
                    </a:patt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Header</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Advertiser Address</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6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Advertiser Data (Payload)</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0-31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0" dirty="0">
                          <a:solidFill>
                            <a:schemeClr val="tx1"/>
                          </a:solidFill>
                          <a:latin typeface="Calibri" panose="020F0502020204030204" pitchFamily="34" charset="0"/>
                          <a:cs typeface="Calibri" panose="020F0502020204030204" pitchFamily="34" charset="0"/>
                        </a:rPr>
                        <a:t>CRC</a:t>
                      </a:r>
                      <a:br>
                        <a:rPr lang="en-US" sz="1800" b="0" dirty="0">
                          <a:solidFill>
                            <a:schemeClr val="tx1"/>
                          </a:solidFill>
                          <a:latin typeface="Calibri" panose="020F0502020204030204" pitchFamily="34" charset="0"/>
                          <a:cs typeface="Calibri" panose="020F0502020204030204" pitchFamily="34" charset="0"/>
                        </a:rPr>
                      </a:br>
                      <a:r>
                        <a:rPr lang="en-US" sz="1800" b="0" dirty="0">
                          <a:solidFill>
                            <a:schemeClr val="tx1"/>
                          </a:solidFill>
                          <a:latin typeface="Calibri" panose="020F0502020204030204" pitchFamily="34" charset="0"/>
                          <a:cs typeface="Calibri" panose="020F0502020204030204" pitchFamily="34" charset="0"/>
                        </a:rPr>
                        <a:t>3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UpDiag">
                      <a:fgClr>
                        <a:schemeClr val="bg2"/>
                      </a:fgClr>
                      <a:bgClr>
                        <a:schemeClr val="bg1"/>
                      </a:bgClr>
                    </a:pattFill>
                  </a:tcPr>
                </a:tc>
                <a:extLst>
                  <a:ext uri="{0D108BD9-81ED-4DB2-BD59-A6C34878D82A}">
                    <a16:rowId xmlns:a16="http://schemas.microsoft.com/office/drawing/2014/main" val="4029949793"/>
                  </a:ext>
                </a:extLst>
              </a:tr>
            </a:tbl>
          </a:graphicData>
        </a:graphic>
      </p:graphicFrame>
      <p:sp>
        <p:nvSpPr>
          <p:cNvPr id="8" name="TextBox 7">
            <a:extLst>
              <a:ext uri="{FF2B5EF4-FFF2-40B4-BE49-F238E27FC236}">
                <a16:creationId xmlns:a16="http://schemas.microsoft.com/office/drawing/2014/main" id="{FCE6449A-6AC1-49E5-9F09-BE620C0B631A}"/>
              </a:ext>
            </a:extLst>
          </p:cNvPr>
          <p:cNvSpPr txBox="1"/>
          <p:nvPr/>
        </p:nvSpPr>
        <p:spPr>
          <a:xfrm>
            <a:off x="635303" y="4437060"/>
            <a:ext cx="1890563" cy="523220"/>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BLE Packet</a:t>
            </a:r>
          </a:p>
        </p:txBody>
      </p:sp>
      <p:cxnSp>
        <p:nvCxnSpPr>
          <p:cNvPr id="9" name="Straight Connector 8">
            <a:extLst>
              <a:ext uri="{FF2B5EF4-FFF2-40B4-BE49-F238E27FC236}">
                <a16:creationId xmlns:a16="http://schemas.microsoft.com/office/drawing/2014/main" id="{287509FD-AA79-4E33-987E-FCB2F625C5A0}"/>
              </a:ext>
            </a:extLst>
          </p:cNvPr>
          <p:cNvCxnSpPr/>
          <p:nvPr/>
        </p:nvCxnSpPr>
        <p:spPr>
          <a:xfrm flipV="1">
            <a:off x="3390421" y="4514004"/>
            <a:ext cx="0" cy="3693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D58C41-0908-4CF2-9AF1-B30DE944309C}"/>
              </a:ext>
            </a:extLst>
          </p:cNvPr>
          <p:cNvCxnSpPr/>
          <p:nvPr/>
        </p:nvCxnSpPr>
        <p:spPr>
          <a:xfrm flipV="1">
            <a:off x="10495557" y="4514004"/>
            <a:ext cx="0" cy="3693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2F2E11-00EA-48BB-AF6B-34F8EFA00782}"/>
              </a:ext>
            </a:extLst>
          </p:cNvPr>
          <p:cNvSpPr txBox="1"/>
          <p:nvPr/>
        </p:nvSpPr>
        <p:spPr>
          <a:xfrm>
            <a:off x="6041690" y="4514004"/>
            <a:ext cx="1802599"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Advertising PDU</a:t>
            </a:r>
          </a:p>
        </p:txBody>
      </p:sp>
      <p:cxnSp>
        <p:nvCxnSpPr>
          <p:cNvPr id="12" name="Straight Connector 11">
            <a:extLst>
              <a:ext uri="{FF2B5EF4-FFF2-40B4-BE49-F238E27FC236}">
                <a16:creationId xmlns:a16="http://schemas.microsoft.com/office/drawing/2014/main" id="{558F76EC-A113-4F00-9A0C-425BAC04733B}"/>
              </a:ext>
            </a:extLst>
          </p:cNvPr>
          <p:cNvCxnSpPr>
            <a:cxnSpLocks/>
            <a:endCxn id="11" idx="1"/>
          </p:cNvCxnSpPr>
          <p:nvPr/>
        </p:nvCxnSpPr>
        <p:spPr>
          <a:xfrm>
            <a:off x="3390421" y="4698670"/>
            <a:ext cx="26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999D5B9-C2DB-4E26-BB20-7CF6974BE914}"/>
              </a:ext>
            </a:extLst>
          </p:cNvPr>
          <p:cNvCxnSpPr>
            <a:cxnSpLocks/>
            <a:stCxn id="11" idx="3"/>
          </p:cNvCxnSpPr>
          <p:nvPr/>
        </p:nvCxnSpPr>
        <p:spPr>
          <a:xfrm>
            <a:off x="7844288" y="4698670"/>
            <a:ext cx="26512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916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731-B46D-4764-A6EE-0AD0884B4398}"/>
              </a:ext>
            </a:extLst>
          </p:cNvPr>
          <p:cNvSpPr>
            <a:spLocks noGrp="1"/>
          </p:cNvSpPr>
          <p:nvPr>
            <p:ph type="title"/>
          </p:nvPr>
        </p:nvSpPr>
        <p:spPr/>
        <p:txBody>
          <a:bodyPr/>
          <a:lstStyle/>
          <a:p>
            <a:r>
              <a:rPr lang="en-US" dirty="0"/>
              <a:t>Advertising event</a:t>
            </a:r>
          </a:p>
        </p:txBody>
      </p:sp>
      <p:sp>
        <p:nvSpPr>
          <p:cNvPr id="3" name="Content Placeholder 2">
            <a:extLst>
              <a:ext uri="{FF2B5EF4-FFF2-40B4-BE49-F238E27FC236}">
                <a16:creationId xmlns:a16="http://schemas.microsoft.com/office/drawing/2014/main" id="{DE827328-C8A4-4DBB-BCA7-CEA8FA81E0DA}"/>
              </a:ext>
            </a:extLst>
          </p:cNvPr>
          <p:cNvSpPr>
            <a:spLocks noGrp="1"/>
          </p:cNvSpPr>
          <p:nvPr>
            <p:ph idx="1"/>
          </p:nvPr>
        </p:nvSpPr>
        <p:spPr>
          <a:xfrm>
            <a:off x="607595" y="2880823"/>
            <a:ext cx="10972800" cy="3840651"/>
          </a:xfrm>
        </p:spPr>
        <p:txBody>
          <a:bodyPr/>
          <a:lstStyle/>
          <a:p>
            <a:r>
              <a:rPr lang="en-US" dirty="0">
                <a:latin typeface="+mj-lt"/>
              </a:rPr>
              <a:t>Three transmissions, one on each advertising channel</a:t>
            </a:r>
          </a:p>
          <a:p>
            <a:pPr lvl="1"/>
            <a:r>
              <a:rPr lang="en-US" dirty="0">
                <a:latin typeface="+mj-lt"/>
              </a:rPr>
              <a:t>Always in the same order</a:t>
            </a:r>
          </a:p>
          <a:p>
            <a:pPr lvl="1"/>
            <a:endParaRPr lang="en-US" dirty="0">
              <a:latin typeface="+mj-lt"/>
            </a:endParaRPr>
          </a:p>
          <a:p>
            <a:r>
              <a:rPr lang="en-US" dirty="0">
                <a:latin typeface="+mj-lt"/>
              </a:rPr>
              <a:t>Transmission, followed by listening window on that same channel</a:t>
            </a:r>
          </a:p>
          <a:p>
            <a:pPr lvl="1"/>
            <a:r>
              <a:rPr lang="en-US" dirty="0">
                <a:latin typeface="+mj-lt"/>
              </a:rPr>
              <a:t>Requests will be sent &gt;=150 us (Inter-Frame Spacing, IFS) after Tx</a:t>
            </a:r>
          </a:p>
          <a:p>
            <a:pPr lvl="1"/>
            <a:r>
              <a:rPr lang="en-US" dirty="0">
                <a:latin typeface="+mj-lt"/>
              </a:rPr>
              <a:t>Followed by a retune to the next channel frequency</a:t>
            </a:r>
          </a:p>
          <a:p>
            <a:endParaRPr lang="en-US" dirty="0">
              <a:latin typeface="+mj-lt"/>
            </a:endParaRPr>
          </a:p>
          <a:p>
            <a:r>
              <a:rPr lang="en-US" dirty="0">
                <a:latin typeface="+mj-lt"/>
              </a:rPr>
              <a:t>Short listen window to enable low-power operations</a:t>
            </a:r>
          </a:p>
        </p:txBody>
      </p:sp>
      <p:sp>
        <p:nvSpPr>
          <p:cNvPr id="4" name="Slide Number Placeholder 3">
            <a:extLst>
              <a:ext uri="{FF2B5EF4-FFF2-40B4-BE49-F238E27FC236}">
                <a16:creationId xmlns:a16="http://schemas.microsoft.com/office/drawing/2014/main" id="{9D1318A2-91F2-4694-9845-4AD2701ACA78}"/>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5" name="Picture 4">
            <a:extLst>
              <a:ext uri="{FF2B5EF4-FFF2-40B4-BE49-F238E27FC236}">
                <a16:creationId xmlns:a16="http://schemas.microsoft.com/office/drawing/2014/main" id="{14FE3A1D-945A-483F-8DEF-F9BA33704DB2}"/>
              </a:ext>
            </a:extLst>
          </p:cNvPr>
          <p:cNvPicPr>
            <a:picLocks noChangeAspect="1"/>
          </p:cNvPicPr>
          <p:nvPr/>
        </p:nvPicPr>
        <p:blipFill>
          <a:blip r:embed="rId2"/>
          <a:stretch>
            <a:fillRect/>
          </a:stretch>
        </p:blipFill>
        <p:spPr>
          <a:xfrm>
            <a:off x="1810138" y="1333454"/>
            <a:ext cx="9770255" cy="1547370"/>
          </a:xfrm>
          <a:prstGeom prst="rect">
            <a:avLst/>
          </a:prstGeom>
        </p:spPr>
      </p:pic>
    </p:spTree>
    <p:extLst>
      <p:ext uri="{BB962C8B-B14F-4D97-AF65-F5344CB8AC3E}">
        <p14:creationId xmlns:p14="http://schemas.microsoft.com/office/powerpoint/2010/main" val="23832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16F-6539-48D7-8654-4F0D3638EA4A}"/>
              </a:ext>
            </a:extLst>
          </p:cNvPr>
          <p:cNvSpPr>
            <a:spLocks noGrp="1"/>
          </p:cNvSpPr>
          <p:nvPr>
            <p:ph type="title"/>
          </p:nvPr>
        </p:nvSpPr>
        <p:spPr/>
        <p:txBody>
          <a:bodyPr/>
          <a:lstStyle/>
          <a:p>
            <a:r>
              <a:rPr lang="en-US" dirty="0"/>
              <a:t>Scanning Pattern</a:t>
            </a:r>
          </a:p>
        </p:txBody>
      </p:sp>
      <p:sp>
        <p:nvSpPr>
          <p:cNvPr id="3" name="Content Placeholder 2">
            <a:extLst>
              <a:ext uri="{FF2B5EF4-FFF2-40B4-BE49-F238E27FC236}">
                <a16:creationId xmlns:a16="http://schemas.microsoft.com/office/drawing/2014/main" id="{D4C1618A-0717-458B-AD9C-2E9AEB6E1172}"/>
              </a:ext>
            </a:extLst>
          </p:cNvPr>
          <p:cNvSpPr>
            <a:spLocks noGrp="1"/>
          </p:cNvSpPr>
          <p:nvPr>
            <p:ph idx="1"/>
          </p:nvPr>
        </p:nvSpPr>
        <p:spPr>
          <a:xfrm>
            <a:off x="694681" y="3429000"/>
            <a:ext cx="10972800" cy="3270574"/>
          </a:xfrm>
        </p:spPr>
        <p:txBody>
          <a:bodyPr/>
          <a:lstStyle/>
          <a:p>
            <a:r>
              <a:rPr lang="en-US" dirty="0">
                <a:latin typeface="+mj-lt"/>
              </a:rPr>
              <a:t>Iterate through channels, listening for advertisements</a:t>
            </a:r>
          </a:p>
          <a:p>
            <a:pPr lvl="1"/>
            <a:r>
              <a:rPr lang="en-US" dirty="0" err="1">
                <a:latin typeface="+mj-lt"/>
              </a:rPr>
              <a:t>T</a:t>
            </a:r>
            <a:r>
              <a:rPr lang="en-US" baseline="-25000" dirty="0" err="1">
                <a:latin typeface="+mj-lt"/>
              </a:rPr>
              <a:t>scan_interval</a:t>
            </a:r>
            <a:r>
              <a:rPr lang="en-US" dirty="0">
                <a:latin typeface="+mj-lt"/>
              </a:rPr>
              <a:t> controls rate at which channels are changes</a:t>
            </a:r>
          </a:p>
          <a:p>
            <a:pPr lvl="1"/>
            <a:r>
              <a:rPr lang="en-US" dirty="0" err="1">
                <a:latin typeface="+mj-lt"/>
              </a:rPr>
              <a:t>T</a:t>
            </a:r>
            <a:r>
              <a:rPr lang="en-US" baseline="-25000" dirty="0" err="1">
                <a:latin typeface="+mj-lt"/>
              </a:rPr>
              <a:t>scan_window</a:t>
            </a:r>
            <a:r>
              <a:rPr lang="en-US" dirty="0">
                <a:latin typeface="+mj-lt"/>
              </a:rPr>
              <a:t> controls duty cycle of listening</a:t>
            </a:r>
          </a:p>
          <a:p>
            <a:endParaRPr lang="en-US" dirty="0">
              <a:latin typeface="+mj-lt"/>
            </a:endParaRPr>
          </a:p>
          <a:p>
            <a:r>
              <a:rPr lang="en-US" b="1" dirty="0">
                <a:latin typeface="+mj-lt"/>
              </a:rPr>
              <a:t>Why listen at a low duty cycle?	Save energy</a:t>
            </a:r>
          </a:p>
        </p:txBody>
      </p:sp>
      <p:sp>
        <p:nvSpPr>
          <p:cNvPr id="4" name="Slide Number Placeholder 3">
            <a:extLst>
              <a:ext uri="{FF2B5EF4-FFF2-40B4-BE49-F238E27FC236}">
                <a16:creationId xmlns:a16="http://schemas.microsoft.com/office/drawing/2014/main" id="{5480D94C-039D-44D1-8B53-9A1576B88A1D}"/>
              </a:ext>
            </a:extLst>
          </p:cNvPr>
          <p:cNvSpPr>
            <a:spLocks noGrp="1"/>
          </p:cNvSpPr>
          <p:nvPr>
            <p:ph type="sldNum" sz="quarter" idx="12"/>
          </p:nvPr>
        </p:nvSpPr>
        <p:spPr/>
        <p:txBody>
          <a:bodyPr/>
          <a:lstStyle/>
          <a:p>
            <a:fld id="{0778C724-3839-4D76-A707-B4C23905D055}" type="slidenum">
              <a:rPr lang="en-US" smtClean="0"/>
              <a:t>18</a:t>
            </a:fld>
            <a:endParaRPr lang="en-US"/>
          </a:p>
        </p:txBody>
      </p:sp>
      <p:pic>
        <p:nvPicPr>
          <p:cNvPr id="6" name="Picture 5">
            <a:extLst>
              <a:ext uri="{FF2B5EF4-FFF2-40B4-BE49-F238E27FC236}">
                <a16:creationId xmlns:a16="http://schemas.microsoft.com/office/drawing/2014/main" id="{C57B848E-742C-4498-9E33-D233118C5613}"/>
              </a:ext>
            </a:extLst>
          </p:cNvPr>
          <p:cNvPicPr>
            <a:picLocks noChangeAspect="1"/>
          </p:cNvPicPr>
          <p:nvPr/>
        </p:nvPicPr>
        <p:blipFill>
          <a:blip r:embed="rId2"/>
          <a:stretch>
            <a:fillRect/>
          </a:stretch>
        </p:blipFill>
        <p:spPr>
          <a:xfrm>
            <a:off x="609600" y="1590870"/>
            <a:ext cx="10972800" cy="1530026"/>
          </a:xfrm>
          <a:prstGeom prst="rect">
            <a:avLst/>
          </a:prstGeom>
        </p:spPr>
      </p:pic>
    </p:spTree>
    <p:extLst>
      <p:ext uri="{BB962C8B-B14F-4D97-AF65-F5344CB8AC3E}">
        <p14:creationId xmlns:p14="http://schemas.microsoft.com/office/powerpoint/2010/main" val="323412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1A6E9-0605-4447-BB69-A15902E24D1A}"/>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23DE8B15-41C3-4E1C-BC40-91ADFD04C1A1}"/>
              </a:ext>
            </a:extLst>
          </p:cNvPr>
          <p:cNvSpPr>
            <a:spLocks noGrp="1"/>
          </p:cNvSpPr>
          <p:nvPr>
            <p:ph idx="1"/>
          </p:nvPr>
        </p:nvSpPr>
        <p:spPr>
          <a:xfrm>
            <a:off x="838200" y="1690688"/>
            <a:ext cx="10515600" cy="4351338"/>
          </a:xfrm>
        </p:spPr>
        <p:txBody>
          <a:bodyPr/>
          <a:lstStyle/>
          <a:p>
            <a:r>
              <a:rPr lang="en-US" dirty="0">
                <a:latin typeface="+mj-lt"/>
              </a:rPr>
              <a:t>Advertisements are received when the channel of the scan window and the channel of the advertisement overlap in time (and space)</a:t>
            </a:r>
          </a:p>
        </p:txBody>
      </p:sp>
      <p:sp>
        <p:nvSpPr>
          <p:cNvPr id="4" name="Slide Number Placeholder 3">
            <a:extLst>
              <a:ext uri="{FF2B5EF4-FFF2-40B4-BE49-F238E27FC236}">
                <a16:creationId xmlns:a16="http://schemas.microsoft.com/office/drawing/2014/main" id="{6E8B4A37-F888-4A3F-9CFE-26F4685A58FD}"/>
              </a:ext>
            </a:extLst>
          </p:cNvPr>
          <p:cNvSpPr>
            <a:spLocks noGrp="1"/>
          </p:cNvSpPr>
          <p:nvPr>
            <p:ph type="sldNum" sz="quarter" idx="12"/>
          </p:nvPr>
        </p:nvSpPr>
        <p:spPr/>
        <p:txBody>
          <a:bodyPr/>
          <a:lstStyle/>
          <a:p>
            <a:fld id="{0778C724-3839-4D76-A707-B4C23905D055}" type="slidenum">
              <a:rPr lang="en-US" smtClean="0"/>
              <a:t>19</a:t>
            </a:fld>
            <a:endParaRPr lang="en-US"/>
          </a:p>
        </p:txBody>
      </p:sp>
      <p:pic>
        <p:nvPicPr>
          <p:cNvPr id="7" name="Picture 6">
            <a:extLst>
              <a:ext uri="{FF2B5EF4-FFF2-40B4-BE49-F238E27FC236}">
                <a16:creationId xmlns:a16="http://schemas.microsoft.com/office/drawing/2014/main" id="{76DA579C-0F8B-4FA1-8072-4FC8ECE9AA6B}"/>
              </a:ext>
            </a:extLst>
          </p:cNvPr>
          <p:cNvPicPr>
            <a:picLocks noChangeAspect="1"/>
          </p:cNvPicPr>
          <p:nvPr/>
        </p:nvPicPr>
        <p:blipFill>
          <a:blip r:embed="rId2"/>
          <a:stretch>
            <a:fillRect/>
          </a:stretch>
        </p:blipFill>
        <p:spPr>
          <a:xfrm>
            <a:off x="726918" y="2638993"/>
            <a:ext cx="10971462" cy="3076007"/>
          </a:xfrm>
          <a:prstGeom prst="rect">
            <a:avLst/>
          </a:prstGeom>
        </p:spPr>
      </p:pic>
    </p:spTree>
    <p:extLst>
      <p:ext uri="{BB962C8B-B14F-4D97-AF65-F5344CB8AC3E}">
        <p14:creationId xmlns:p14="http://schemas.microsoft.com/office/powerpoint/2010/main" val="3021806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Administration and Course Logistics</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2</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2047000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A632-88E9-4F37-AF96-87874C06B6A0}"/>
              </a:ext>
            </a:extLst>
          </p:cNvPr>
          <p:cNvSpPr>
            <a:spLocks noGrp="1"/>
          </p:cNvSpPr>
          <p:nvPr>
            <p:ph type="title"/>
          </p:nvPr>
        </p:nvSpPr>
        <p:spPr/>
        <p:txBody>
          <a:bodyPr/>
          <a:lstStyle/>
          <a:p>
            <a:r>
              <a:rPr lang="en-US" dirty="0"/>
              <a:t>Overview of connections</a:t>
            </a:r>
          </a:p>
        </p:txBody>
      </p:sp>
      <p:sp>
        <p:nvSpPr>
          <p:cNvPr id="3" name="Content Placeholder 2">
            <a:extLst>
              <a:ext uri="{FF2B5EF4-FFF2-40B4-BE49-F238E27FC236}">
                <a16:creationId xmlns:a16="http://schemas.microsoft.com/office/drawing/2014/main" id="{7A48EDB4-EA4E-4ED3-9B6A-3DC24EB46C1B}"/>
              </a:ext>
            </a:extLst>
          </p:cNvPr>
          <p:cNvSpPr>
            <a:spLocks noGrp="1"/>
          </p:cNvSpPr>
          <p:nvPr>
            <p:ph idx="1"/>
          </p:nvPr>
        </p:nvSpPr>
        <p:spPr>
          <a:xfrm>
            <a:off x="838200" y="1738539"/>
            <a:ext cx="10515600" cy="4351338"/>
          </a:xfrm>
        </p:spPr>
        <p:txBody>
          <a:bodyPr>
            <a:normAutofit lnSpcReduction="10000"/>
          </a:bodyPr>
          <a:lstStyle/>
          <a:p>
            <a:r>
              <a:rPr lang="en-US" dirty="0">
                <a:latin typeface="+mj-lt"/>
              </a:rPr>
              <a:t>Connections are for bi-directional communication with higher throughput than advertisements</a:t>
            </a:r>
          </a:p>
          <a:p>
            <a:endParaRPr lang="en-US" dirty="0">
              <a:latin typeface="+mj-lt"/>
            </a:endParaRPr>
          </a:p>
          <a:p>
            <a:r>
              <a:rPr lang="en-US" dirty="0">
                <a:latin typeface="+mj-lt"/>
              </a:rPr>
              <a:t>Simple view</a:t>
            </a:r>
          </a:p>
          <a:p>
            <a:pPr lvl="1"/>
            <a:r>
              <a:rPr lang="en-US" dirty="0">
                <a:latin typeface="+mj-lt"/>
              </a:rPr>
              <a:t>A peripheral is either advertising or in a connection</a:t>
            </a:r>
          </a:p>
          <a:p>
            <a:pPr lvl="1"/>
            <a:r>
              <a:rPr lang="en-US" dirty="0">
                <a:latin typeface="+mj-lt"/>
              </a:rPr>
              <a:t>A central is scanning and in one or more connections</a:t>
            </a:r>
          </a:p>
          <a:p>
            <a:pPr lvl="1"/>
            <a:r>
              <a:rPr lang="en-US" dirty="0">
                <a:latin typeface="+mj-lt"/>
              </a:rPr>
              <a:t>(Remember: devices can have many roles simultaneously)</a:t>
            </a:r>
          </a:p>
          <a:p>
            <a:pPr lvl="1"/>
            <a:endParaRPr lang="en-US" dirty="0">
              <a:latin typeface="+mj-lt"/>
            </a:endParaRPr>
          </a:p>
          <a:p>
            <a:r>
              <a:rPr lang="en-US" dirty="0">
                <a:latin typeface="+mj-lt"/>
              </a:rPr>
              <a:t>While in a connection both devices act like servers</a:t>
            </a:r>
          </a:p>
          <a:p>
            <a:pPr lvl="1"/>
            <a:r>
              <a:rPr lang="en-US" dirty="0">
                <a:latin typeface="+mj-lt"/>
              </a:rPr>
              <a:t>Either device can read/write fields available on the other device</a:t>
            </a:r>
          </a:p>
        </p:txBody>
      </p:sp>
      <p:sp>
        <p:nvSpPr>
          <p:cNvPr id="4" name="Slide Number Placeholder 3">
            <a:extLst>
              <a:ext uri="{FF2B5EF4-FFF2-40B4-BE49-F238E27FC236}">
                <a16:creationId xmlns:a16="http://schemas.microsoft.com/office/drawing/2014/main" id="{2919BC42-8CBE-475B-A0F7-10A4BC95F333}"/>
              </a:ext>
            </a:extLst>
          </p:cNvPr>
          <p:cNvSpPr>
            <a:spLocks noGrp="1"/>
          </p:cNvSpPr>
          <p:nvPr>
            <p:ph type="sldNum" sz="quarter" idx="12"/>
          </p:nvPr>
        </p:nvSpPr>
        <p:spPr/>
        <p:txBody>
          <a:bodyPr/>
          <a:lstStyle/>
          <a:p>
            <a:fld id="{0778C724-3839-4D76-A707-B4C23905D055}" type="slidenum">
              <a:rPr lang="en-US" smtClean="0"/>
              <a:t>20</a:t>
            </a:fld>
            <a:endParaRPr lang="en-US"/>
          </a:p>
        </p:txBody>
      </p:sp>
    </p:spTree>
    <p:extLst>
      <p:ext uri="{BB962C8B-B14F-4D97-AF65-F5344CB8AC3E}">
        <p14:creationId xmlns:p14="http://schemas.microsoft.com/office/powerpoint/2010/main" val="352786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D57702-40CC-4BC4-9D92-8DC960A27A63}"/>
              </a:ext>
            </a:extLst>
          </p:cNvPr>
          <p:cNvSpPr>
            <a:spLocks noGrp="1"/>
          </p:cNvSpPr>
          <p:nvPr>
            <p:ph type="title"/>
          </p:nvPr>
        </p:nvSpPr>
        <p:spPr>
          <a:xfrm>
            <a:off x="838200" y="0"/>
            <a:ext cx="10515600" cy="1325563"/>
          </a:xfrm>
        </p:spPr>
        <p:txBody>
          <a:bodyPr/>
          <a:lstStyle/>
          <a:p>
            <a:r>
              <a:rPr lang="en-US" dirty="0"/>
              <a:t>Connection timeline (in picture form)</a:t>
            </a:r>
          </a:p>
        </p:txBody>
      </p:sp>
      <p:sp>
        <p:nvSpPr>
          <p:cNvPr id="4" name="Slide Number Placeholder 3">
            <a:extLst>
              <a:ext uri="{FF2B5EF4-FFF2-40B4-BE49-F238E27FC236}">
                <a16:creationId xmlns:a16="http://schemas.microsoft.com/office/drawing/2014/main" id="{BAA8A3E2-BDF9-4FA6-95C5-5B98B711FEC6}"/>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1026" name="Picture 2">
            <a:extLst>
              <a:ext uri="{FF2B5EF4-FFF2-40B4-BE49-F238E27FC236}">
                <a16:creationId xmlns:a16="http://schemas.microsoft.com/office/drawing/2014/main" id="{149CADB1-16D1-4C9B-85E6-B4038A63D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846" y="958205"/>
            <a:ext cx="9890351" cy="58997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63873B0E-7171-4199-9A28-55CC6ABD1C26}"/>
              </a:ext>
            </a:extLst>
          </p:cNvPr>
          <p:cNvSpPr/>
          <p:nvPr/>
        </p:nvSpPr>
        <p:spPr>
          <a:xfrm>
            <a:off x="3162300" y="5168900"/>
            <a:ext cx="1295400" cy="35560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Central</a:t>
            </a:r>
            <a:endParaRPr lang="en-US" sz="1600" b="1" dirty="0">
              <a:solidFill>
                <a:schemeClr val="tx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98A3AE31-F56D-4157-B5AF-7F184CA85607}"/>
              </a:ext>
            </a:extLst>
          </p:cNvPr>
          <p:cNvSpPr/>
          <p:nvPr/>
        </p:nvSpPr>
        <p:spPr>
          <a:xfrm>
            <a:off x="7315200" y="5168900"/>
            <a:ext cx="1295400" cy="35560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Peripheral</a:t>
            </a:r>
            <a:endParaRPr lang="en-US"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6992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Overview of Generic Attribute Profile (GATT)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6" name="Picture 5">
            <a:extLst>
              <a:ext uri="{FF2B5EF4-FFF2-40B4-BE49-F238E27FC236}">
                <a16:creationId xmlns:a16="http://schemas.microsoft.com/office/drawing/2014/main" id="{5F340F1E-A5FD-4A5F-BB27-1D542D6CA2D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41979" y="1684856"/>
            <a:ext cx="8480045" cy="4487343"/>
          </a:xfrm>
          <a:prstGeom prst="rect">
            <a:avLst/>
          </a:prstGeom>
        </p:spPr>
      </p:pic>
    </p:spTree>
    <p:extLst>
      <p:ext uri="{BB962C8B-B14F-4D97-AF65-F5344CB8AC3E}">
        <p14:creationId xmlns:p14="http://schemas.microsoft.com/office/powerpoint/2010/main" val="1193742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1A718-CF1E-48A9-925D-CFFDF5DA0A8A}"/>
              </a:ext>
            </a:extLst>
          </p:cNvPr>
          <p:cNvSpPr>
            <a:spLocks noGrp="1"/>
          </p:cNvSpPr>
          <p:nvPr>
            <p:ph type="title"/>
          </p:nvPr>
        </p:nvSpPr>
        <p:spPr/>
        <p:txBody>
          <a:bodyPr/>
          <a:lstStyle/>
          <a:p>
            <a:r>
              <a:rPr lang="en-US" dirty="0"/>
              <a:t>Attribute server keywords</a:t>
            </a:r>
          </a:p>
        </p:txBody>
      </p:sp>
      <p:sp>
        <p:nvSpPr>
          <p:cNvPr id="3" name="Content Placeholder 2">
            <a:extLst>
              <a:ext uri="{FF2B5EF4-FFF2-40B4-BE49-F238E27FC236}">
                <a16:creationId xmlns:a16="http://schemas.microsoft.com/office/drawing/2014/main" id="{3CDE9DAD-109B-4183-A890-7190F1D033EA}"/>
              </a:ext>
            </a:extLst>
          </p:cNvPr>
          <p:cNvSpPr>
            <a:spLocks noGrp="1"/>
          </p:cNvSpPr>
          <p:nvPr>
            <p:ph idx="1"/>
          </p:nvPr>
        </p:nvSpPr>
        <p:spPr>
          <a:xfrm>
            <a:off x="787442" y="1634412"/>
            <a:ext cx="5760548" cy="5029200"/>
          </a:xfrm>
        </p:spPr>
        <p:txBody>
          <a:bodyPr/>
          <a:lstStyle/>
          <a:p>
            <a:r>
              <a:rPr lang="en-US" dirty="0">
                <a:latin typeface="+mj-lt"/>
              </a:rPr>
              <a:t>Characteristic</a:t>
            </a:r>
          </a:p>
          <a:p>
            <a:pPr lvl="1"/>
            <a:r>
              <a:rPr lang="en-US" dirty="0">
                <a:latin typeface="+mj-lt"/>
              </a:rPr>
              <a:t>A field with properties and a value</a:t>
            </a:r>
          </a:p>
          <a:p>
            <a:pPr lvl="1"/>
            <a:r>
              <a:rPr lang="en-US" dirty="0">
                <a:latin typeface="+mj-lt"/>
              </a:rPr>
              <a:t>Descriptor: metadata about the characteristic</a:t>
            </a:r>
          </a:p>
          <a:p>
            <a:pPr lvl="1"/>
            <a:endParaRPr lang="en-US" dirty="0">
              <a:latin typeface="+mj-lt"/>
            </a:endParaRPr>
          </a:p>
          <a:p>
            <a:r>
              <a:rPr lang="en-US" dirty="0">
                <a:latin typeface="+mj-lt"/>
              </a:rPr>
              <a:t>Service</a:t>
            </a:r>
          </a:p>
          <a:p>
            <a:pPr lvl="1"/>
            <a:r>
              <a:rPr lang="en-US" dirty="0">
                <a:latin typeface="+mj-lt"/>
              </a:rPr>
              <a:t>Collection of characteristics</a:t>
            </a:r>
          </a:p>
          <a:p>
            <a:pPr lvl="1"/>
            <a:endParaRPr lang="en-US" dirty="0">
              <a:latin typeface="+mj-lt"/>
            </a:endParaRPr>
          </a:p>
          <a:p>
            <a:r>
              <a:rPr lang="en-US" dirty="0">
                <a:latin typeface="+mj-lt"/>
              </a:rPr>
              <a:t>Profile</a:t>
            </a:r>
          </a:p>
          <a:p>
            <a:pPr lvl="1"/>
            <a:r>
              <a:rPr lang="en-US" dirty="0">
                <a:latin typeface="+mj-lt"/>
              </a:rPr>
              <a:t>Collection of services</a:t>
            </a:r>
          </a:p>
        </p:txBody>
      </p:sp>
      <p:sp>
        <p:nvSpPr>
          <p:cNvPr id="4" name="Slide Number Placeholder 3">
            <a:extLst>
              <a:ext uri="{FF2B5EF4-FFF2-40B4-BE49-F238E27FC236}">
                <a16:creationId xmlns:a16="http://schemas.microsoft.com/office/drawing/2014/main" id="{B776B189-CA9F-401B-8E02-736B4A89AFE9}"/>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7170" name="Picture 2">
            <a:extLst>
              <a:ext uri="{FF2B5EF4-FFF2-40B4-BE49-F238E27FC236}">
                <a16:creationId xmlns:a16="http://schemas.microsoft.com/office/drawing/2014/main" id="{4888A128-2874-49CC-88E4-B608052CA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232" y="901959"/>
            <a:ext cx="4510495" cy="530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137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5C18-740B-40D6-AC22-7770F426CFF0}"/>
              </a:ext>
            </a:extLst>
          </p:cNvPr>
          <p:cNvSpPr>
            <a:spLocks noGrp="1"/>
          </p:cNvSpPr>
          <p:nvPr>
            <p:ph type="title"/>
          </p:nvPr>
        </p:nvSpPr>
        <p:spPr/>
        <p:txBody>
          <a:bodyPr/>
          <a:lstStyle/>
          <a:p>
            <a:r>
              <a:rPr lang="en-US" dirty="0"/>
              <a:t>UUIDs and handles</a:t>
            </a:r>
          </a:p>
        </p:txBody>
      </p:sp>
      <p:sp>
        <p:nvSpPr>
          <p:cNvPr id="3" name="Content Placeholder 2">
            <a:extLst>
              <a:ext uri="{FF2B5EF4-FFF2-40B4-BE49-F238E27FC236}">
                <a16:creationId xmlns:a16="http://schemas.microsoft.com/office/drawing/2014/main" id="{DCA2D10B-6549-4769-8BE7-B9FD25D7504A}"/>
              </a:ext>
            </a:extLst>
          </p:cNvPr>
          <p:cNvSpPr>
            <a:spLocks noGrp="1"/>
          </p:cNvSpPr>
          <p:nvPr>
            <p:ph idx="1"/>
          </p:nvPr>
        </p:nvSpPr>
        <p:spPr/>
        <p:txBody>
          <a:bodyPr>
            <a:normAutofit lnSpcReduction="10000"/>
          </a:bodyPr>
          <a:lstStyle/>
          <a:p>
            <a:r>
              <a:rPr lang="en-US" dirty="0">
                <a:latin typeface="+mj-lt"/>
              </a:rPr>
              <a:t>Universally Unique Identifiers</a:t>
            </a:r>
          </a:p>
          <a:p>
            <a:pPr lvl="1"/>
            <a:r>
              <a:rPr lang="en-US" dirty="0">
                <a:latin typeface="+mj-lt"/>
              </a:rPr>
              <a:t>128-bit, mostly random with a few bits for versioning</a:t>
            </a:r>
          </a:p>
          <a:p>
            <a:pPr lvl="1"/>
            <a:r>
              <a:rPr lang="en-US" dirty="0">
                <a:latin typeface="+mj-lt"/>
              </a:rPr>
              <a:t>Example: 00000000-0000-1000-8000-00805F9B34FB</a:t>
            </a:r>
          </a:p>
          <a:p>
            <a:pPr lvl="2"/>
            <a:r>
              <a:rPr lang="en-US" dirty="0">
                <a:latin typeface="+mj-lt"/>
              </a:rPr>
              <a:t>This is the default BLE UUID for </a:t>
            </a:r>
            <a:r>
              <a:rPr lang="en-US" i="1" dirty="0">
                <a:latin typeface="+mj-lt"/>
              </a:rPr>
              <a:t>known</a:t>
            </a:r>
            <a:r>
              <a:rPr lang="en-US" dirty="0">
                <a:latin typeface="+mj-lt"/>
              </a:rPr>
              <a:t> services</a:t>
            </a:r>
          </a:p>
          <a:p>
            <a:pPr lvl="2"/>
            <a:r>
              <a:rPr lang="en-US" dirty="0">
                <a:latin typeface="+mj-lt"/>
              </a:rPr>
              <a:t>You can generate your own UUID for custom services</a:t>
            </a:r>
          </a:p>
          <a:p>
            <a:pPr lvl="1"/>
            <a:endParaRPr lang="en-US" dirty="0">
              <a:latin typeface="+mj-lt"/>
            </a:endParaRPr>
          </a:p>
          <a:p>
            <a:r>
              <a:rPr lang="en-US" dirty="0">
                <a:latin typeface="+mj-lt"/>
              </a:rPr>
              <a:t>Handles</a:t>
            </a:r>
          </a:p>
          <a:p>
            <a:pPr lvl="1"/>
            <a:r>
              <a:rPr lang="en-US" dirty="0">
                <a:latin typeface="+mj-lt"/>
              </a:rPr>
              <a:t>Too long to pass around all the time, so pick 16 bits that mean that UUID</a:t>
            </a:r>
          </a:p>
          <a:p>
            <a:pPr lvl="2"/>
            <a:r>
              <a:rPr lang="en-US" dirty="0">
                <a:latin typeface="+mj-lt"/>
              </a:rPr>
              <a:t>Must be unique among services/characteristics on that device</a:t>
            </a:r>
          </a:p>
          <a:p>
            <a:pPr lvl="1"/>
            <a:r>
              <a:rPr lang="en-US" dirty="0">
                <a:latin typeface="+mj-lt"/>
              </a:rPr>
              <a:t>Taken from UUID: 0000</a:t>
            </a:r>
            <a:r>
              <a:rPr lang="en-US" b="1" dirty="0">
                <a:latin typeface="+mj-lt"/>
              </a:rPr>
              <a:t>xxxx</a:t>
            </a:r>
            <a:r>
              <a:rPr lang="en-US" dirty="0">
                <a:latin typeface="+mj-lt"/>
              </a:rPr>
              <a:t>-0000-1000-8000-00805F9B34FB</a:t>
            </a:r>
          </a:p>
          <a:p>
            <a:pPr lvl="1"/>
            <a:r>
              <a:rPr lang="en-US" dirty="0">
                <a:latin typeface="+mj-lt"/>
              </a:rPr>
              <a:t>Handle often sequentially incremented for each new characteristic within a service</a:t>
            </a:r>
          </a:p>
        </p:txBody>
      </p:sp>
      <p:sp>
        <p:nvSpPr>
          <p:cNvPr id="4" name="Slide Number Placeholder 3">
            <a:extLst>
              <a:ext uri="{FF2B5EF4-FFF2-40B4-BE49-F238E27FC236}">
                <a16:creationId xmlns:a16="http://schemas.microsoft.com/office/drawing/2014/main" id="{B14EA804-3E88-4806-8F71-A3A7960480A6}"/>
              </a:ext>
            </a:extLst>
          </p:cNvPr>
          <p:cNvSpPr>
            <a:spLocks noGrp="1"/>
          </p:cNvSpPr>
          <p:nvPr>
            <p:ph type="sldNum" sz="quarter" idx="12"/>
          </p:nvPr>
        </p:nvSpPr>
        <p:spPr/>
        <p:txBody>
          <a:bodyPr/>
          <a:lstStyle/>
          <a:p>
            <a:fld id="{0778C724-3839-4D76-A707-B4C23905D055}" type="slidenum">
              <a:rPr lang="en-US" smtClean="0"/>
              <a:t>24</a:t>
            </a:fld>
            <a:endParaRPr lang="en-US"/>
          </a:p>
        </p:txBody>
      </p:sp>
    </p:spTree>
    <p:extLst>
      <p:ext uri="{BB962C8B-B14F-4D97-AF65-F5344CB8AC3E}">
        <p14:creationId xmlns:p14="http://schemas.microsoft.com/office/powerpoint/2010/main" val="4069873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90F7-3C38-4A4B-81FA-5362666E1502}"/>
              </a:ext>
            </a:extLst>
          </p:cNvPr>
          <p:cNvSpPr>
            <a:spLocks noGrp="1"/>
          </p:cNvSpPr>
          <p:nvPr>
            <p:ph type="title"/>
          </p:nvPr>
        </p:nvSpPr>
        <p:spPr/>
        <p:txBody>
          <a:bodyPr/>
          <a:lstStyle/>
          <a:p>
            <a:r>
              <a:rPr lang="en-US" dirty="0"/>
              <a:t>Discovery</a:t>
            </a:r>
          </a:p>
        </p:txBody>
      </p:sp>
      <p:sp>
        <p:nvSpPr>
          <p:cNvPr id="3" name="Content Placeholder 2">
            <a:extLst>
              <a:ext uri="{FF2B5EF4-FFF2-40B4-BE49-F238E27FC236}">
                <a16:creationId xmlns:a16="http://schemas.microsoft.com/office/drawing/2014/main" id="{7FA6A583-1FAC-4BFB-A1B4-20BEE902663C}"/>
              </a:ext>
            </a:extLst>
          </p:cNvPr>
          <p:cNvSpPr>
            <a:spLocks noGrp="1"/>
          </p:cNvSpPr>
          <p:nvPr>
            <p:ph idx="1"/>
          </p:nvPr>
        </p:nvSpPr>
        <p:spPr/>
        <p:txBody>
          <a:bodyPr/>
          <a:lstStyle/>
          <a:p>
            <a:r>
              <a:rPr lang="en-US" dirty="0">
                <a:latin typeface="+mj-lt"/>
              </a:rPr>
              <a:t>When a connection first occurs, each device can query the other for a list of services</a:t>
            </a:r>
          </a:p>
          <a:p>
            <a:pPr lvl="1"/>
            <a:r>
              <a:rPr lang="en-US" dirty="0">
                <a:latin typeface="+mj-lt"/>
              </a:rPr>
              <a:t>And can further query for a list of characteristics in that service</a:t>
            </a:r>
          </a:p>
          <a:p>
            <a:pPr lvl="1"/>
            <a:r>
              <a:rPr lang="en-US" dirty="0">
                <a:latin typeface="+mj-lt"/>
              </a:rPr>
              <a:t>Gets a list of handles/UUIDs</a:t>
            </a:r>
          </a:p>
          <a:p>
            <a:pPr lvl="1"/>
            <a:endParaRPr lang="en-US" dirty="0">
              <a:latin typeface="+mj-lt"/>
            </a:endParaRPr>
          </a:p>
          <a:p>
            <a:r>
              <a:rPr lang="en-US" dirty="0">
                <a:latin typeface="+mj-lt"/>
              </a:rPr>
              <a:t>Standardized UUIDs can be interpreted immediately</a:t>
            </a:r>
          </a:p>
          <a:p>
            <a:pPr lvl="1"/>
            <a:r>
              <a:rPr lang="en-US" dirty="0">
                <a:latin typeface="+mj-lt"/>
              </a:rPr>
              <a:t>Custom services/characteristics need documentation from the manufacturer</a:t>
            </a:r>
          </a:p>
          <a:p>
            <a:pPr lvl="1"/>
            <a:endParaRPr lang="en-US" dirty="0"/>
          </a:p>
        </p:txBody>
      </p:sp>
      <p:sp>
        <p:nvSpPr>
          <p:cNvPr id="4" name="Slide Number Placeholder 3">
            <a:extLst>
              <a:ext uri="{FF2B5EF4-FFF2-40B4-BE49-F238E27FC236}">
                <a16:creationId xmlns:a16="http://schemas.microsoft.com/office/drawing/2014/main" id="{891CC2D7-EB6A-45B9-A2E6-9CFE49F20B72}"/>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3623286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p:txBody>
          <a:bodyPr/>
          <a:lstStyle/>
          <a:p>
            <a:r>
              <a:rPr lang="en-US" dirty="0"/>
              <a:t>Revised physical layers</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idx="1"/>
          </p:nvPr>
        </p:nvSpPr>
        <p:spPr/>
        <p:txBody>
          <a:bodyPr>
            <a:normAutofit fontScale="92500" lnSpcReduction="20000"/>
          </a:bodyPr>
          <a:lstStyle/>
          <a:p>
            <a:r>
              <a:rPr lang="en-US" dirty="0">
                <a:latin typeface="+mj-lt"/>
              </a:rPr>
              <a:t>2 Mbps PHY</a:t>
            </a:r>
          </a:p>
          <a:p>
            <a:pPr lvl="1"/>
            <a:r>
              <a:rPr lang="en-US" dirty="0">
                <a:latin typeface="+mj-lt"/>
              </a:rPr>
              <a:t>Transmit data faster</a:t>
            </a:r>
          </a:p>
          <a:p>
            <a:pPr lvl="1"/>
            <a:r>
              <a:rPr lang="en-US" dirty="0">
                <a:latin typeface="+mj-lt"/>
              </a:rPr>
              <a:t>Transmit more data in the same time</a:t>
            </a:r>
          </a:p>
          <a:p>
            <a:pPr lvl="1"/>
            <a:endParaRPr lang="en-US" dirty="0">
              <a:latin typeface="+mj-lt"/>
            </a:endParaRPr>
          </a:p>
          <a:p>
            <a:r>
              <a:rPr lang="en-US" dirty="0">
                <a:latin typeface="+mj-lt"/>
              </a:rPr>
              <a:t>Coded PHY</a:t>
            </a:r>
          </a:p>
          <a:p>
            <a:pPr lvl="1"/>
            <a:r>
              <a:rPr lang="en-US" dirty="0">
                <a:latin typeface="+mj-lt"/>
              </a:rPr>
              <a:t>Forward Error Correction in the data stream</a:t>
            </a:r>
          </a:p>
          <a:p>
            <a:pPr lvl="2"/>
            <a:r>
              <a:rPr lang="en-US" dirty="0">
                <a:latin typeface="+mj-lt"/>
              </a:rPr>
              <a:t>1 bit -&gt; 2 symbols or 8 symbols</a:t>
            </a:r>
          </a:p>
          <a:p>
            <a:pPr lvl="1"/>
            <a:r>
              <a:rPr lang="en-US" dirty="0">
                <a:latin typeface="+mj-lt"/>
              </a:rPr>
              <a:t>Makes bits more reliable -&gt; longer distance</a:t>
            </a:r>
          </a:p>
          <a:p>
            <a:pPr lvl="1"/>
            <a:r>
              <a:rPr lang="en-US" dirty="0">
                <a:latin typeface="+mj-lt"/>
              </a:rPr>
              <a:t>500 kbps and 125 kbps modes</a:t>
            </a:r>
          </a:p>
          <a:p>
            <a:pPr lvl="1"/>
            <a:endParaRPr lang="en-US" dirty="0">
              <a:latin typeface="+mj-lt"/>
            </a:endParaRPr>
          </a:p>
          <a:p>
            <a:r>
              <a:rPr lang="en-US" dirty="0">
                <a:latin typeface="+mj-lt"/>
              </a:rPr>
              <a:t>Connections can switch to these PHYs after creation</a:t>
            </a:r>
          </a:p>
          <a:p>
            <a:r>
              <a:rPr lang="en-US" dirty="0">
                <a:latin typeface="+mj-lt"/>
              </a:rPr>
              <a:t>Advertisements can use these with extensions only</a:t>
            </a:r>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1933875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p:txBody>
          <a:bodyPr/>
          <a:lstStyle/>
          <a:p>
            <a:r>
              <a:rPr lang="en-US" dirty="0"/>
              <a:t>Extended advertising</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idx="1"/>
          </p:nvPr>
        </p:nvSpPr>
        <p:spPr>
          <a:xfrm>
            <a:off x="838200" y="1452400"/>
            <a:ext cx="10515600" cy="4351338"/>
          </a:xfrm>
        </p:spPr>
        <p:txBody>
          <a:bodyPr/>
          <a:lstStyle/>
          <a:p>
            <a:r>
              <a:rPr lang="en-US" dirty="0">
                <a:latin typeface="+mj-lt"/>
              </a:rPr>
              <a:t>Allow bigger payloads and/or different PHYs</a:t>
            </a:r>
          </a:p>
          <a:p>
            <a:pPr lvl="1"/>
            <a:r>
              <a:rPr lang="en-US" dirty="0">
                <a:latin typeface="+mj-lt"/>
              </a:rPr>
              <a:t>Uses Data Channels to do so. </a:t>
            </a:r>
            <a:r>
              <a:rPr lang="en-US" b="1" dirty="0">
                <a:latin typeface="+mj-lt"/>
              </a:rPr>
              <a:t>Why?</a:t>
            </a:r>
          </a:p>
          <a:p>
            <a:pPr lvl="1"/>
            <a:r>
              <a:rPr lang="en-US" dirty="0">
                <a:latin typeface="+mj-lt"/>
              </a:rPr>
              <a:t>Regular advertisements point to extended advertisements</a:t>
            </a:r>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4098" name="Picture 2" descr="image description">
            <a:extLst>
              <a:ext uri="{FF2B5EF4-FFF2-40B4-BE49-F238E27FC236}">
                <a16:creationId xmlns:a16="http://schemas.microsoft.com/office/drawing/2014/main" id="{222235CE-65F9-48ED-92AF-9A2CE1A14C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04" b="11728"/>
          <a:stretch/>
        </p:blipFill>
        <p:spPr bwMode="auto">
          <a:xfrm>
            <a:off x="1848825" y="3014404"/>
            <a:ext cx="8293043" cy="347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107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p:txBody>
          <a:bodyPr/>
          <a:lstStyle/>
          <a:p>
            <a:r>
              <a:rPr lang="en-US" dirty="0"/>
              <a:t>Extended advertising</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idx="1"/>
          </p:nvPr>
        </p:nvSpPr>
        <p:spPr>
          <a:xfrm>
            <a:off x="838200" y="1253331"/>
            <a:ext cx="10515600" cy="4351338"/>
          </a:xfrm>
        </p:spPr>
        <p:txBody>
          <a:bodyPr/>
          <a:lstStyle/>
          <a:p>
            <a:r>
              <a:rPr lang="en-US" dirty="0">
                <a:latin typeface="+mj-lt"/>
              </a:rPr>
              <a:t>Allow bigger payloads and/or different PHYs</a:t>
            </a:r>
          </a:p>
          <a:p>
            <a:pPr lvl="1"/>
            <a:r>
              <a:rPr lang="en-US" dirty="0">
                <a:latin typeface="+mj-lt"/>
              </a:rPr>
              <a:t>Uses Data Channels to do so. </a:t>
            </a:r>
            <a:r>
              <a:rPr lang="en-US" b="1" dirty="0">
                <a:latin typeface="+mj-lt"/>
              </a:rPr>
              <a:t>Why?	Packet collisions!</a:t>
            </a:r>
          </a:p>
          <a:p>
            <a:pPr lvl="1"/>
            <a:r>
              <a:rPr lang="en-US" dirty="0">
                <a:latin typeface="+mj-lt"/>
              </a:rPr>
              <a:t>Regular advertisements point to extended advertisements</a:t>
            </a:r>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4098" name="Picture 2" descr="image description">
            <a:extLst>
              <a:ext uri="{FF2B5EF4-FFF2-40B4-BE49-F238E27FC236}">
                <a16:creationId xmlns:a16="http://schemas.microsoft.com/office/drawing/2014/main" id="{222235CE-65F9-48ED-92AF-9A2CE1A14C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04" b="11728"/>
          <a:stretch/>
        </p:blipFill>
        <p:spPr bwMode="auto">
          <a:xfrm>
            <a:off x="1382294" y="2586319"/>
            <a:ext cx="9423400" cy="395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334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4951-4081-4E64-A9D0-3923475CDCE3}"/>
              </a:ext>
            </a:extLst>
          </p:cNvPr>
          <p:cNvSpPr>
            <a:spLocks noGrp="1"/>
          </p:cNvSpPr>
          <p:nvPr>
            <p:ph type="title"/>
          </p:nvPr>
        </p:nvSpPr>
        <p:spPr>
          <a:xfrm>
            <a:off x="723900" y="261143"/>
            <a:ext cx="10515600" cy="1325563"/>
          </a:xfrm>
        </p:spPr>
        <p:txBody>
          <a:bodyPr/>
          <a:lstStyle/>
          <a:p>
            <a:r>
              <a:rPr lang="en-US" dirty="0"/>
              <a:t>802.15.4 RF channels</a:t>
            </a:r>
          </a:p>
        </p:txBody>
      </p:sp>
      <p:sp>
        <p:nvSpPr>
          <p:cNvPr id="3" name="Content Placeholder 2">
            <a:extLst>
              <a:ext uri="{FF2B5EF4-FFF2-40B4-BE49-F238E27FC236}">
                <a16:creationId xmlns:a16="http://schemas.microsoft.com/office/drawing/2014/main" id="{55B975FA-1E6E-4A59-AD63-4808D17BBBB0}"/>
              </a:ext>
            </a:extLst>
          </p:cNvPr>
          <p:cNvSpPr>
            <a:spLocks noGrp="1"/>
          </p:cNvSpPr>
          <p:nvPr>
            <p:ph idx="1"/>
          </p:nvPr>
        </p:nvSpPr>
        <p:spPr>
          <a:xfrm>
            <a:off x="607595" y="1143000"/>
            <a:ext cx="5374105" cy="5029200"/>
          </a:xfrm>
        </p:spPr>
        <p:txBody>
          <a:bodyPr/>
          <a:lstStyle/>
          <a:p>
            <a:r>
              <a:rPr lang="en-US" dirty="0">
                <a:latin typeface="+mj-lt"/>
              </a:rPr>
              <a:t>27 channels across three bands</a:t>
            </a:r>
          </a:p>
          <a:p>
            <a:r>
              <a:rPr lang="en-US" dirty="0">
                <a:latin typeface="+mj-lt"/>
              </a:rPr>
              <a:t>5 MHz channel separation at 2.4 GHz</a:t>
            </a:r>
          </a:p>
          <a:p>
            <a:pPr lvl="1"/>
            <a:r>
              <a:rPr lang="en-US" dirty="0">
                <a:latin typeface="+mj-lt"/>
              </a:rPr>
              <a:t>Compare to 2 MHz for BLE</a:t>
            </a:r>
          </a:p>
        </p:txBody>
      </p:sp>
      <p:sp>
        <p:nvSpPr>
          <p:cNvPr id="4" name="Slide Number Placeholder 3">
            <a:extLst>
              <a:ext uri="{FF2B5EF4-FFF2-40B4-BE49-F238E27FC236}">
                <a16:creationId xmlns:a16="http://schemas.microsoft.com/office/drawing/2014/main" id="{5DA6133D-920D-4F28-92C4-70A547F60B5C}"/>
              </a:ext>
            </a:extLst>
          </p:cNvPr>
          <p:cNvSpPr>
            <a:spLocks noGrp="1"/>
          </p:cNvSpPr>
          <p:nvPr>
            <p:ph type="sldNum" sz="quarter" idx="12"/>
          </p:nvPr>
        </p:nvSpPr>
        <p:spPr/>
        <p:txBody>
          <a:bodyPr/>
          <a:lstStyle/>
          <a:p>
            <a:fld id="{0778C724-3839-4D76-A707-B4C23905D055}" type="slidenum">
              <a:rPr lang="en-US" smtClean="0"/>
              <a:t>29</a:t>
            </a:fld>
            <a:endParaRPr lang="en-US"/>
          </a:p>
        </p:txBody>
      </p:sp>
      <p:pic>
        <p:nvPicPr>
          <p:cNvPr id="1026" name="Picture 2">
            <a:extLst>
              <a:ext uri="{FF2B5EF4-FFF2-40B4-BE49-F238E27FC236}">
                <a16:creationId xmlns:a16="http://schemas.microsoft.com/office/drawing/2014/main" id="{2C224C99-DF5A-4FCF-9ACE-62BFA897D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7" y="3355975"/>
            <a:ext cx="809625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5 from Home networking with IEEE 802.15.4: a developing standard for  low-rate wireless personal area networks | Semantic Scholar">
            <a:extLst>
              <a:ext uri="{FF2B5EF4-FFF2-40B4-BE49-F238E27FC236}">
                <a16:creationId xmlns:a16="http://schemas.microsoft.com/office/drawing/2014/main" id="{EEE725D0-BF6B-4739-8A37-A0F215E6A2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4" b="6145"/>
          <a:stretch/>
        </p:blipFill>
        <p:spPr bwMode="auto">
          <a:xfrm>
            <a:off x="6093994" y="273050"/>
            <a:ext cx="5535194" cy="285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879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Course Project</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3</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latin typeface="+mj-lt"/>
            </a:endParaRPr>
          </a:p>
          <a:p>
            <a:r>
              <a:rPr lang="en-SG" dirty="0">
                <a:latin typeface="+mj-lt"/>
              </a:rPr>
              <a:t>Project: Apply a number of different concepts and design a working system</a:t>
            </a:r>
          </a:p>
          <a:p>
            <a:pPr lvl="1"/>
            <a:r>
              <a:rPr lang="en-SG" dirty="0">
                <a:latin typeface="+mj-lt"/>
              </a:rPr>
              <a:t>Neighbour discovery</a:t>
            </a:r>
          </a:p>
          <a:p>
            <a:pPr lvl="1"/>
            <a:r>
              <a:rPr lang="en-SG" dirty="0">
                <a:latin typeface="+mj-lt"/>
              </a:rPr>
              <a:t>Proximity detection</a:t>
            </a:r>
          </a:p>
          <a:p>
            <a:pPr lvl="1"/>
            <a:r>
              <a:rPr lang="en-SG" dirty="0">
                <a:latin typeface="+mj-lt"/>
              </a:rPr>
              <a:t>Interfacing sensors</a:t>
            </a:r>
          </a:p>
          <a:p>
            <a:pPr lvl="1"/>
            <a:r>
              <a:rPr lang="en-SG" dirty="0">
                <a:latin typeface="+mj-lt"/>
              </a:rPr>
              <a:t>Opportunistic networking</a:t>
            </a:r>
          </a:p>
          <a:p>
            <a:pPr marL="457200" lvl="1" indent="0">
              <a:buNone/>
            </a:pPr>
            <a:endParaRPr lang="en-SG" dirty="0">
              <a:latin typeface="+mj-lt"/>
            </a:endParaRPr>
          </a:p>
          <a:p>
            <a:r>
              <a:rPr lang="en-SG" dirty="0">
                <a:latin typeface="+mj-lt"/>
              </a:rPr>
              <a:t>Deadline: 21</a:t>
            </a:r>
            <a:r>
              <a:rPr lang="en-SG" baseline="30000" dirty="0">
                <a:latin typeface="+mj-lt"/>
              </a:rPr>
              <a:t>st</a:t>
            </a:r>
            <a:r>
              <a:rPr lang="en-SG" dirty="0">
                <a:latin typeface="+mj-lt"/>
              </a:rPr>
              <a:t> April 2023/ With penalty (10%) 28</a:t>
            </a:r>
            <a:r>
              <a:rPr lang="en-SG" baseline="30000" dirty="0">
                <a:latin typeface="+mj-lt"/>
              </a:rPr>
              <a:t>th</a:t>
            </a:r>
            <a:r>
              <a:rPr lang="en-SG" dirty="0">
                <a:latin typeface="+mj-lt"/>
              </a:rPr>
              <a:t> April 2023</a:t>
            </a:r>
          </a:p>
          <a:p>
            <a:r>
              <a:rPr lang="en-SG" dirty="0"/>
              <a:t>Should be done in a group. Need to submit only one report per group.</a:t>
            </a:r>
          </a:p>
          <a:p>
            <a:pPr marL="0" indent="0">
              <a:buFont typeface="Arial" panose="020B0604020202020204" pitchFamily="34" charset="0"/>
              <a:buNone/>
            </a:pPr>
            <a:endParaRPr lang="en-SG" dirty="0">
              <a:latin typeface="+mj-lt"/>
            </a:endParaRP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3769225125"/>
      </p:ext>
    </p:extLst>
  </p:cSld>
  <p:clrMapOvr>
    <a:masterClrMapping/>
  </p:clrMapOvr>
  <mc:AlternateContent xmlns:mc="http://schemas.openxmlformats.org/markup-compatibility/2006" xmlns:p14="http://schemas.microsoft.com/office/powerpoint/2010/main">
    <mc:Choice Requires="p14">
      <p:transition spd="slow" p14:dur="2000" advTm="61976"/>
    </mc:Choice>
    <mc:Fallback xmlns="">
      <p:transition spd="slow" advTm="619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4D3E833-5E1E-4E2D-9A03-06090B396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67" t="11641" r="46978" b="9789"/>
          <a:stretch/>
        </p:blipFill>
        <p:spPr bwMode="auto">
          <a:xfrm>
            <a:off x="7645400" y="1143000"/>
            <a:ext cx="3934994" cy="35284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Thread overview</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720013" y="1545706"/>
            <a:ext cx="10515600" cy="4351338"/>
          </a:xfrm>
        </p:spPr>
        <p:txBody>
          <a:bodyPr>
            <a:normAutofit fontScale="92500" lnSpcReduction="20000"/>
          </a:bodyPr>
          <a:lstStyle/>
          <a:p>
            <a:r>
              <a:rPr lang="en-US" dirty="0">
                <a:latin typeface="+mj-lt"/>
              </a:rPr>
              <a:t>Build a networking layer on top of 15.4</a:t>
            </a:r>
          </a:p>
          <a:p>
            <a:pPr lvl="1"/>
            <a:r>
              <a:rPr lang="en-US" dirty="0">
                <a:latin typeface="+mj-lt"/>
              </a:rPr>
              <a:t>Reuses most of PHY and MAC</a:t>
            </a:r>
          </a:p>
          <a:p>
            <a:pPr lvl="1"/>
            <a:r>
              <a:rPr lang="en-US" dirty="0">
                <a:latin typeface="+mj-lt"/>
              </a:rPr>
              <a:t>Adds IP communication</a:t>
            </a:r>
          </a:p>
          <a:p>
            <a:pPr lvl="1"/>
            <a:r>
              <a:rPr lang="en-US" dirty="0">
                <a:latin typeface="+mj-lt"/>
              </a:rPr>
              <a:t>Handles addressing and mesh maintenance</a:t>
            </a:r>
          </a:p>
          <a:p>
            <a:pPr lvl="1"/>
            <a:endParaRPr lang="en-US" dirty="0">
              <a:latin typeface="+mj-lt"/>
            </a:endParaRPr>
          </a:p>
          <a:p>
            <a:r>
              <a:rPr lang="en-US" dirty="0">
                <a:latin typeface="+mj-lt"/>
              </a:rPr>
              <a:t>Goals</a:t>
            </a:r>
          </a:p>
          <a:p>
            <a:pPr lvl="1"/>
            <a:r>
              <a:rPr lang="en-US" dirty="0">
                <a:latin typeface="+mj-lt"/>
              </a:rPr>
              <a:t>Simplicity – easy to install and operate</a:t>
            </a:r>
          </a:p>
          <a:p>
            <a:pPr lvl="1"/>
            <a:r>
              <a:rPr lang="en-US" dirty="0">
                <a:latin typeface="+mj-lt"/>
              </a:rPr>
              <a:t>Efficiency – years of operation on batteries</a:t>
            </a:r>
          </a:p>
          <a:p>
            <a:pPr lvl="1"/>
            <a:r>
              <a:rPr lang="en-US" dirty="0">
                <a:latin typeface="+mj-lt"/>
              </a:rPr>
              <a:t>Scalability – hundreds of devices in a network</a:t>
            </a:r>
          </a:p>
          <a:p>
            <a:pPr lvl="1"/>
            <a:r>
              <a:rPr lang="en-US" dirty="0">
                <a:latin typeface="+mj-lt"/>
              </a:rPr>
              <a:t>Security – authenticated and encrypted communication</a:t>
            </a:r>
          </a:p>
          <a:p>
            <a:pPr lvl="1"/>
            <a:r>
              <a:rPr lang="en-US" dirty="0">
                <a:latin typeface="+mj-lt"/>
              </a:rPr>
              <a:t>Reliability – mesh networking without single point of failure</a:t>
            </a:r>
          </a:p>
          <a:p>
            <a:pPr lvl="1"/>
            <a:endParaRPr lang="en-US" dirty="0">
              <a:latin typeface="+mj-lt"/>
            </a:endParaRPr>
          </a:p>
          <a:p>
            <a:r>
              <a:rPr lang="en-US" dirty="0">
                <a:latin typeface="+mj-lt"/>
              </a:rPr>
              <a:t>Industry-focused, but based in academic research</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30</a:t>
            </a:fld>
            <a:endParaRPr lang="en-US" dirty="0"/>
          </a:p>
        </p:txBody>
      </p:sp>
    </p:spTree>
    <p:extLst>
      <p:ext uri="{BB962C8B-B14F-4D97-AF65-F5344CB8AC3E}">
        <p14:creationId xmlns:p14="http://schemas.microsoft.com/office/powerpoint/2010/main" val="668928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378A-4516-470E-85EE-BA33FBD24DF4}"/>
              </a:ext>
            </a:extLst>
          </p:cNvPr>
          <p:cNvSpPr>
            <a:spLocks noGrp="1"/>
          </p:cNvSpPr>
          <p:nvPr>
            <p:ph type="title"/>
          </p:nvPr>
        </p:nvSpPr>
        <p:spPr/>
        <p:txBody>
          <a:bodyPr/>
          <a:lstStyle/>
          <a:p>
            <a:r>
              <a:rPr lang="en-US" dirty="0"/>
              <a:t>Changes to Physical Layer</a:t>
            </a:r>
          </a:p>
        </p:txBody>
      </p:sp>
      <p:sp>
        <p:nvSpPr>
          <p:cNvPr id="3" name="Content Placeholder 2">
            <a:extLst>
              <a:ext uri="{FF2B5EF4-FFF2-40B4-BE49-F238E27FC236}">
                <a16:creationId xmlns:a16="http://schemas.microsoft.com/office/drawing/2014/main" id="{979C7176-6BAC-4DB7-9C7F-F487B1B016AF}"/>
              </a:ext>
            </a:extLst>
          </p:cNvPr>
          <p:cNvSpPr>
            <a:spLocks noGrp="1"/>
          </p:cNvSpPr>
          <p:nvPr>
            <p:ph idx="1"/>
          </p:nvPr>
        </p:nvSpPr>
        <p:spPr/>
        <p:txBody>
          <a:bodyPr/>
          <a:lstStyle/>
          <a:p>
            <a:r>
              <a:rPr lang="en-US" dirty="0">
                <a:latin typeface="+mj-lt"/>
              </a:rPr>
              <a:t>Remove all non-2.4 GHz PHY options</a:t>
            </a:r>
          </a:p>
          <a:p>
            <a:endParaRPr lang="en-US" dirty="0">
              <a:latin typeface="+mj-lt"/>
            </a:endParaRPr>
          </a:p>
          <a:p>
            <a:r>
              <a:rPr lang="en-US" dirty="0">
                <a:latin typeface="+mj-lt"/>
              </a:rPr>
              <a:t>Otherwise the same</a:t>
            </a:r>
          </a:p>
          <a:p>
            <a:pPr lvl="1"/>
            <a:r>
              <a:rPr lang="en-US" dirty="0">
                <a:latin typeface="+mj-lt"/>
              </a:rPr>
              <a:t>OQPSK</a:t>
            </a:r>
          </a:p>
          <a:p>
            <a:pPr lvl="1"/>
            <a:r>
              <a:rPr lang="en-US" dirty="0">
                <a:latin typeface="+mj-lt"/>
              </a:rPr>
              <a:t>16 channels, 5 MHz spacing</a:t>
            </a:r>
          </a:p>
          <a:p>
            <a:pPr lvl="1"/>
            <a:r>
              <a:rPr lang="en-US" dirty="0">
                <a:latin typeface="+mj-lt"/>
              </a:rPr>
              <a:t>Typical TX power 0 dBm</a:t>
            </a:r>
          </a:p>
          <a:p>
            <a:pPr lvl="1"/>
            <a:r>
              <a:rPr lang="en-US" dirty="0">
                <a:latin typeface="+mj-lt"/>
              </a:rPr>
              <a:t>Typical RX sensitivity -100 dBm</a:t>
            </a:r>
          </a:p>
        </p:txBody>
      </p:sp>
      <p:sp>
        <p:nvSpPr>
          <p:cNvPr id="4" name="Slide Number Placeholder 3">
            <a:extLst>
              <a:ext uri="{FF2B5EF4-FFF2-40B4-BE49-F238E27FC236}">
                <a16:creationId xmlns:a16="http://schemas.microsoft.com/office/drawing/2014/main" id="{885F1E21-AAAC-4A1E-98E6-47A4F8E49859}"/>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5" name="Picture 4" descr="Figure 5 from Home networking with IEEE 802.15.4: a developing standard for  low-rate wireless personal area networks | Semantic Scholar">
            <a:extLst>
              <a:ext uri="{FF2B5EF4-FFF2-40B4-BE49-F238E27FC236}">
                <a16:creationId xmlns:a16="http://schemas.microsoft.com/office/drawing/2014/main" id="{8CB342A2-3C15-4DB9-82C5-10023F0F91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14" b="6145"/>
          <a:stretch/>
        </p:blipFill>
        <p:spPr bwMode="auto">
          <a:xfrm>
            <a:off x="6458452" y="2230437"/>
            <a:ext cx="5535194" cy="2854325"/>
          </a:xfrm>
          <a:prstGeom prst="rect">
            <a:avLst/>
          </a:prstGeom>
          <a:noFill/>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2373F2F7-3161-422B-9BA9-B5F447256FED}"/>
              </a:ext>
            </a:extLst>
          </p:cNvPr>
          <p:cNvSpPr/>
          <p:nvPr/>
        </p:nvSpPr>
        <p:spPr>
          <a:xfrm>
            <a:off x="5521491" y="2230437"/>
            <a:ext cx="7112000" cy="1427162"/>
          </a:xfrm>
          <a:prstGeom prst="mathMultiply">
            <a:avLst>
              <a:gd name="adj1" fmla="val 830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639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28B4-B718-4443-AE9E-17FA6501AD43}"/>
              </a:ext>
            </a:extLst>
          </p:cNvPr>
          <p:cNvSpPr>
            <a:spLocks noGrp="1"/>
          </p:cNvSpPr>
          <p:nvPr>
            <p:ph type="title"/>
          </p:nvPr>
        </p:nvSpPr>
        <p:spPr/>
        <p:txBody>
          <a:bodyPr/>
          <a:lstStyle/>
          <a:p>
            <a:r>
              <a:rPr lang="en-US" dirty="0"/>
              <a:t>Changes to Link Layer and MAC</a:t>
            </a:r>
          </a:p>
        </p:txBody>
      </p:sp>
      <p:sp>
        <p:nvSpPr>
          <p:cNvPr id="3" name="Content Placeholder 2">
            <a:extLst>
              <a:ext uri="{FF2B5EF4-FFF2-40B4-BE49-F238E27FC236}">
                <a16:creationId xmlns:a16="http://schemas.microsoft.com/office/drawing/2014/main" id="{11A93A48-783F-47CF-8D1E-AEDEE4B104E7}"/>
              </a:ext>
            </a:extLst>
          </p:cNvPr>
          <p:cNvSpPr>
            <a:spLocks noGrp="1"/>
          </p:cNvSpPr>
          <p:nvPr>
            <p:ph idx="1"/>
          </p:nvPr>
        </p:nvSpPr>
        <p:spPr/>
        <p:txBody>
          <a:bodyPr/>
          <a:lstStyle/>
          <a:p>
            <a:r>
              <a:rPr lang="en-US" dirty="0">
                <a:latin typeface="+mj-lt"/>
              </a:rPr>
              <a:t>Non-beacon-enabled PAN only</a:t>
            </a:r>
          </a:p>
          <a:p>
            <a:pPr lvl="1"/>
            <a:r>
              <a:rPr lang="en-US" dirty="0">
                <a:latin typeface="+mj-lt"/>
              </a:rPr>
              <a:t>No </a:t>
            </a:r>
            <a:r>
              <a:rPr lang="en-US" dirty="0" err="1">
                <a:latin typeface="+mj-lt"/>
              </a:rPr>
              <a:t>superframe</a:t>
            </a:r>
            <a:r>
              <a:rPr lang="en-US" dirty="0">
                <a:latin typeface="+mj-lt"/>
              </a:rPr>
              <a:t> structure</a:t>
            </a:r>
          </a:p>
          <a:p>
            <a:pPr lvl="1"/>
            <a:r>
              <a:rPr lang="en-US" dirty="0">
                <a:latin typeface="+mj-lt"/>
              </a:rPr>
              <a:t>No periodic beacons</a:t>
            </a:r>
          </a:p>
          <a:p>
            <a:pPr lvl="1"/>
            <a:r>
              <a:rPr lang="en-US" dirty="0">
                <a:latin typeface="+mj-lt"/>
              </a:rPr>
              <a:t>No Guaranteed Time Slots</a:t>
            </a:r>
          </a:p>
          <a:p>
            <a:pPr lvl="1"/>
            <a:endParaRPr lang="en-US" dirty="0">
              <a:latin typeface="+mj-lt"/>
            </a:endParaRPr>
          </a:p>
          <a:p>
            <a:r>
              <a:rPr lang="en-US" dirty="0">
                <a:latin typeface="+mj-lt"/>
              </a:rPr>
              <a:t>Throw out most existing MAC Commands</a:t>
            </a:r>
          </a:p>
          <a:p>
            <a:pPr lvl="1"/>
            <a:r>
              <a:rPr lang="en-US" dirty="0">
                <a:latin typeface="+mj-lt"/>
              </a:rPr>
              <a:t>Remove network joining/leaving</a:t>
            </a:r>
          </a:p>
          <a:p>
            <a:pPr lvl="1"/>
            <a:r>
              <a:rPr lang="en-US" dirty="0">
                <a:latin typeface="+mj-lt"/>
              </a:rPr>
              <a:t>Remove changing coordinators</a:t>
            </a:r>
          </a:p>
          <a:p>
            <a:pPr lvl="1"/>
            <a:r>
              <a:rPr lang="en-US" dirty="0">
                <a:latin typeface="+mj-lt"/>
              </a:rPr>
              <a:t>Remove Guaranteed Time Slot request</a:t>
            </a:r>
          </a:p>
          <a:p>
            <a:pPr lvl="1"/>
            <a:r>
              <a:rPr lang="en-US" dirty="0">
                <a:latin typeface="+mj-lt"/>
              </a:rPr>
              <a:t>Network joining will be handled at a higher layer</a:t>
            </a:r>
          </a:p>
        </p:txBody>
      </p:sp>
      <p:sp>
        <p:nvSpPr>
          <p:cNvPr id="4" name="Slide Number Placeholder 3">
            <a:extLst>
              <a:ext uri="{FF2B5EF4-FFF2-40B4-BE49-F238E27FC236}">
                <a16:creationId xmlns:a16="http://schemas.microsoft.com/office/drawing/2014/main" id="{F006BCB9-E960-473E-ADDE-470C75EA5DF7}"/>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17" name="Picture 16">
            <a:extLst>
              <a:ext uri="{FF2B5EF4-FFF2-40B4-BE49-F238E27FC236}">
                <a16:creationId xmlns:a16="http://schemas.microsoft.com/office/drawing/2014/main" id="{ABD7F73D-9961-45D9-B1B4-A5905D540DDF}"/>
              </a:ext>
            </a:extLst>
          </p:cNvPr>
          <p:cNvPicPr>
            <a:picLocks noChangeAspect="1"/>
          </p:cNvPicPr>
          <p:nvPr/>
        </p:nvPicPr>
        <p:blipFill>
          <a:blip r:embed="rId2"/>
          <a:stretch>
            <a:fillRect/>
          </a:stretch>
        </p:blipFill>
        <p:spPr>
          <a:xfrm>
            <a:off x="6741743" y="1098550"/>
            <a:ext cx="4612057" cy="715178"/>
          </a:xfrm>
          <a:prstGeom prst="rect">
            <a:avLst/>
          </a:prstGeom>
        </p:spPr>
      </p:pic>
      <p:pic>
        <p:nvPicPr>
          <p:cNvPr id="20" name="Picture 19">
            <a:extLst>
              <a:ext uri="{FF2B5EF4-FFF2-40B4-BE49-F238E27FC236}">
                <a16:creationId xmlns:a16="http://schemas.microsoft.com/office/drawing/2014/main" id="{F73AB6C3-3762-4550-A79E-A1400F4D027A}"/>
              </a:ext>
            </a:extLst>
          </p:cNvPr>
          <p:cNvPicPr>
            <a:picLocks noChangeAspect="1"/>
          </p:cNvPicPr>
          <p:nvPr/>
        </p:nvPicPr>
        <p:blipFill>
          <a:blip r:embed="rId3"/>
          <a:stretch>
            <a:fillRect/>
          </a:stretch>
        </p:blipFill>
        <p:spPr>
          <a:xfrm>
            <a:off x="6741743" y="1858178"/>
            <a:ext cx="4635321" cy="581828"/>
          </a:xfrm>
          <a:prstGeom prst="rect">
            <a:avLst/>
          </a:prstGeom>
        </p:spPr>
      </p:pic>
      <p:sp>
        <p:nvSpPr>
          <p:cNvPr id="21" name="Multiplication Sign 20">
            <a:extLst>
              <a:ext uri="{FF2B5EF4-FFF2-40B4-BE49-F238E27FC236}">
                <a16:creationId xmlns:a16="http://schemas.microsoft.com/office/drawing/2014/main" id="{1D88FD62-F8C2-467E-87D6-DB77F609B56D}"/>
              </a:ext>
            </a:extLst>
          </p:cNvPr>
          <p:cNvSpPr/>
          <p:nvPr/>
        </p:nvSpPr>
        <p:spPr>
          <a:xfrm>
            <a:off x="5080000" y="1190625"/>
            <a:ext cx="7112000" cy="715178"/>
          </a:xfrm>
          <a:prstGeom prst="mathMultiply">
            <a:avLst>
              <a:gd name="adj1" fmla="val 830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714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28B4-B718-4443-AE9E-17FA6501AD43}"/>
              </a:ext>
            </a:extLst>
          </p:cNvPr>
          <p:cNvSpPr>
            <a:spLocks noGrp="1"/>
          </p:cNvSpPr>
          <p:nvPr>
            <p:ph type="title"/>
          </p:nvPr>
        </p:nvSpPr>
        <p:spPr/>
        <p:txBody>
          <a:bodyPr/>
          <a:lstStyle/>
          <a:p>
            <a:r>
              <a:rPr lang="en-US" dirty="0"/>
              <a:t>Changes to Link Layer and MAC</a:t>
            </a:r>
          </a:p>
        </p:txBody>
      </p:sp>
      <p:sp>
        <p:nvSpPr>
          <p:cNvPr id="3" name="Content Placeholder 2">
            <a:extLst>
              <a:ext uri="{FF2B5EF4-FFF2-40B4-BE49-F238E27FC236}">
                <a16:creationId xmlns:a16="http://schemas.microsoft.com/office/drawing/2014/main" id="{11A93A48-783F-47CF-8D1E-AEDEE4B104E7}"/>
              </a:ext>
            </a:extLst>
          </p:cNvPr>
          <p:cNvSpPr>
            <a:spLocks noGrp="1"/>
          </p:cNvSpPr>
          <p:nvPr>
            <p:ph idx="1"/>
          </p:nvPr>
        </p:nvSpPr>
        <p:spPr/>
        <p:txBody>
          <a:bodyPr>
            <a:normAutofit fontScale="92500" lnSpcReduction="10000"/>
          </a:bodyPr>
          <a:lstStyle/>
          <a:p>
            <a:r>
              <a:rPr lang="en-US" dirty="0">
                <a:latin typeface="+mj-lt"/>
              </a:rPr>
              <a:t>Keep unslotted CSMA/CA algorithm</a:t>
            </a:r>
          </a:p>
          <a:p>
            <a:endParaRPr lang="en-US" dirty="0">
              <a:latin typeface="+mj-lt"/>
            </a:endParaRPr>
          </a:p>
          <a:p>
            <a:r>
              <a:rPr lang="en-US" dirty="0">
                <a:latin typeface="+mj-lt"/>
              </a:rPr>
              <a:t>Keep packet structure</a:t>
            </a:r>
          </a:p>
          <a:p>
            <a:pPr marL="0" indent="0">
              <a:buNone/>
            </a:pPr>
            <a:endParaRPr lang="en-US" dirty="0">
              <a:latin typeface="+mj-lt"/>
            </a:endParaRPr>
          </a:p>
          <a:p>
            <a:r>
              <a:rPr lang="en-US" dirty="0">
                <a:latin typeface="+mj-lt"/>
              </a:rPr>
              <a:t>Keep Frame Types</a:t>
            </a:r>
          </a:p>
          <a:p>
            <a:pPr lvl="1"/>
            <a:r>
              <a:rPr lang="en-US" dirty="0">
                <a:latin typeface="+mj-lt"/>
              </a:rPr>
              <a:t>Beacon</a:t>
            </a:r>
          </a:p>
          <a:p>
            <a:pPr lvl="1"/>
            <a:r>
              <a:rPr lang="en-US" dirty="0">
                <a:latin typeface="+mj-lt"/>
              </a:rPr>
              <a:t>MAC Command</a:t>
            </a:r>
          </a:p>
          <a:p>
            <a:pPr lvl="2"/>
            <a:r>
              <a:rPr lang="en-US" dirty="0">
                <a:latin typeface="+mj-lt"/>
              </a:rPr>
              <a:t>Beacon Request</a:t>
            </a:r>
          </a:p>
          <a:p>
            <a:pPr lvl="2"/>
            <a:r>
              <a:rPr lang="en-US" dirty="0">
                <a:latin typeface="+mj-lt"/>
              </a:rPr>
              <a:t>Data Request</a:t>
            </a:r>
          </a:p>
          <a:p>
            <a:pPr lvl="1"/>
            <a:r>
              <a:rPr lang="en-US" dirty="0">
                <a:latin typeface="+mj-lt"/>
              </a:rPr>
              <a:t>Data</a:t>
            </a:r>
          </a:p>
          <a:p>
            <a:pPr lvl="1"/>
            <a:r>
              <a:rPr lang="en-US" dirty="0">
                <a:latin typeface="+mj-lt"/>
              </a:rPr>
              <a:t>Acknowledgement</a:t>
            </a:r>
          </a:p>
        </p:txBody>
      </p:sp>
      <p:sp>
        <p:nvSpPr>
          <p:cNvPr id="4" name="Slide Number Placeholder 3">
            <a:extLst>
              <a:ext uri="{FF2B5EF4-FFF2-40B4-BE49-F238E27FC236}">
                <a16:creationId xmlns:a16="http://schemas.microsoft.com/office/drawing/2014/main" id="{F006BCB9-E960-473E-ADDE-470C75EA5DF7}"/>
              </a:ext>
            </a:extLst>
          </p:cNvPr>
          <p:cNvSpPr>
            <a:spLocks noGrp="1"/>
          </p:cNvSpPr>
          <p:nvPr>
            <p:ph type="sldNum" sz="quarter" idx="12"/>
          </p:nvPr>
        </p:nvSpPr>
        <p:spPr/>
        <p:txBody>
          <a:bodyPr/>
          <a:lstStyle/>
          <a:p>
            <a:fld id="{0778C724-3839-4D76-A707-B4C23905D055}" type="slidenum">
              <a:rPr lang="en-US" smtClean="0"/>
              <a:t>33</a:t>
            </a:fld>
            <a:endParaRPr lang="en-US"/>
          </a:p>
        </p:txBody>
      </p:sp>
      <p:pic>
        <p:nvPicPr>
          <p:cNvPr id="5" name="Picture 4">
            <a:extLst>
              <a:ext uri="{FF2B5EF4-FFF2-40B4-BE49-F238E27FC236}">
                <a16:creationId xmlns:a16="http://schemas.microsoft.com/office/drawing/2014/main" id="{EB42C649-A92A-4332-9152-8E7D8D9535D8}"/>
              </a:ext>
            </a:extLst>
          </p:cNvPr>
          <p:cNvPicPr>
            <a:picLocks noChangeAspect="1"/>
          </p:cNvPicPr>
          <p:nvPr/>
        </p:nvPicPr>
        <p:blipFill>
          <a:blip r:embed="rId2"/>
          <a:stretch>
            <a:fillRect/>
          </a:stretch>
        </p:blipFill>
        <p:spPr>
          <a:xfrm>
            <a:off x="5006244" y="1847417"/>
            <a:ext cx="6574150" cy="2826183"/>
          </a:xfrm>
          <a:prstGeom prst="rect">
            <a:avLst/>
          </a:prstGeom>
        </p:spPr>
      </p:pic>
    </p:spTree>
    <p:extLst>
      <p:ext uri="{BB962C8B-B14F-4D97-AF65-F5344CB8AC3E}">
        <p14:creationId xmlns:p14="http://schemas.microsoft.com/office/powerpoint/2010/main" val="4115404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T Node Roles">
            <a:extLst>
              <a:ext uri="{FF2B5EF4-FFF2-40B4-BE49-F238E27FC236}">
                <a16:creationId xmlns:a16="http://schemas.microsoft.com/office/drawing/2014/main" id="{A26A12EF-0469-47B1-8200-34E37ED36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383" y="1289021"/>
            <a:ext cx="4592411" cy="47371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8A4667-1563-499B-A4E0-E91C992DF587}"/>
              </a:ext>
            </a:extLst>
          </p:cNvPr>
          <p:cNvSpPr>
            <a:spLocks noGrp="1"/>
          </p:cNvSpPr>
          <p:nvPr>
            <p:ph type="title"/>
          </p:nvPr>
        </p:nvSpPr>
        <p:spPr/>
        <p:txBody>
          <a:bodyPr/>
          <a:lstStyle/>
          <a:p>
            <a:r>
              <a:rPr lang="en-US" dirty="0"/>
              <a:t>Combination of star and mesh topology</a:t>
            </a:r>
          </a:p>
        </p:txBody>
      </p:sp>
      <p:sp>
        <p:nvSpPr>
          <p:cNvPr id="3" name="Content Placeholder 2">
            <a:extLst>
              <a:ext uri="{FF2B5EF4-FFF2-40B4-BE49-F238E27FC236}">
                <a16:creationId xmlns:a16="http://schemas.microsoft.com/office/drawing/2014/main" id="{67BCAC4C-E32A-48A8-8343-932289C5927C}"/>
              </a:ext>
            </a:extLst>
          </p:cNvPr>
          <p:cNvSpPr>
            <a:spLocks noGrp="1"/>
          </p:cNvSpPr>
          <p:nvPr>
            <p:ph idx="1"/>
          </p:nvPr>
        </p:nvSpPr>
        <p:spPr/>
        <p:txBody>
          <a:bodyPr>
            <a:normAutofit fontScale="92500" lnSpcReduction="20000"/>
          </a:bodyPr>
          <a:lstStyle/>
          <a:p>
            <a:r>
              <a:rPr lang="en-US" dirty="0">
                <a:latin typeface="+mj-lt"/>
              </a:rPr>
              <a:t>Routers (parent)</a:t>
            </a:r>
          </a:p>
          <a:p>
            <a:pPr lvl="1"/>
            <a:r>
              <a:rPr lang="en-US" dirty="0">
                <a:latin typeface="+mj-lt"/>
              </a:rPr>
              <a:t>Mesh communication with other routers</a:t>
            </a:r>
          </a:p>
          <a:p>
            <a:pPr lvl="1"/>
            <a:r>
              <a:rPr lang="en-US" dirty="0">
                <a:latin typeface="+mj-lt"/>
              </a:rPr>
              <a:t>Radio always on</a:t>
            </a:r>
          </a:p>
          <a:p>
            <a:pPr lvl="1"/>
            <a:r>
              <a:rPr lang="en-US" dirty="0">
                <a:latin typeface="+mj-lt"/>
              </a:rPr>
              <a:t>Forwards packets for network devices</a:t>
            </a:r>
          </a:p>
          <a:p>
            <a:pPr lvl="1"/>
            <a:r>
              <a:rPr lang="en-US" dirty="0">
                <a:latin typeface="+mj-lt"/>
              </a:rPr>
              <a:t>Enables other devices to join network</a:t>
            </a:r>
          </a:p>
          <a:p>
            <a:pPr lvl="1"/>
            <a:r>
              <a:rPr lang="en-US" dirty="0">
                <a:latin typeface="+mj-lt"/>
              </a:rPr>
              <a:t>32 routers per network</a:t>
            </a:r>
          </a:p>
          <a:p>
            <a:pPr lvl="1"/>
            <a:endParaRPr lang="en-US" dirty="0">
              <a:latin typeface="+mj-lt"/>
            </a:endParaRPr>
          </a:p>
          <a:p>
            <a:r>
              <a:rPr lang="en-US" dirty="0">
                <a:latin typeface="+mj-lt"/>
              </a:rPr>
              <a:t>End devices (child)</a:t>
            </a:r>
          </a:p>
          <a:p>
            <a:pPr lvl="1"/>
            <a:r>
              <a:rPr lang="en-US" dirty="0">
                <a:latin typeface="+mj-lt"/>
              </a:rPr>
              <a:t>Communicates with one parent (router)</a:t>
            </a:r>
          </a:p>
          <a:p>
            <a:pPr lvl="1"/>
            <a:r>
              <a:rPr lang="en-US" dirty="0">
                <a:latin typeface="+mj-lt"/>
              </a:rPr>
              <a:t>Does not forward packets</a:t>
            </a:r>
          </a:p>
          <a:p>
            <a:pPr lvl="1"/>
            <a:r>
              <a:rPr lang="en-US" dirty="0">
                <a:latin typeface="+mj-lt"/>
              </a:rPr>
              <a:t>Can disable transceiver to save power</a:t>
            </a:r>
          </a:p>
          <a:p>
            <a:pPr lvl="2"/>
            <a:r>
              <a:rPr lang="en-US" dirty="0">
                <a:latin typeface="+mj-lt"/>
              </a:rPr>
              <a:t>Send packets periodically to avoid timeout</a:t>
            </a:r>
          </a:p>
          <a:p>
            <a:pPr lvl="1"/>
            <a:r>
              <a:rPr lang="en-US" dirty="0">
                <a:latin typeface="+mj-lt"/>
              </a:rPr>
              <a:t>511 end devices per router</a:t>
            </a:r>
          </a:p>
        </p:txBody>
      </p:sp>
      <p:sp>
        <p:nvSpPr>
          <p:cNvPr id="4" name="Slide Number Placeholder 3">
            <a:extLst>
              <a:ext uri="{FF2B5EF4-FFF2-40B4-BE49-F238E27FC236}">
                <a16:creationId xmlns:a16="http://schemas.microsoft.com/office/drawing/2014/main" id="{C5EBBADA-6919-47B8-BEDC-28F89BDDB5AF}"/>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2675999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9977-0DFD-4D09-A1DE-081198C7FBD9}"/>
              </a:ext>
            </a:extLst>
          </p:cNvPr>
          <p:cNvSpPr>
            <a:spLocks noGrp="1"/>
          </p:cNvSpPr>
          <p:nvPr>
            <p:ph type="title"/>
          </p:nvPr>
        </p:nvSpPr>
        <p:spPr>
          <a:xfrm>
            <a:off x="607595" y="220645"/>
            <a:ext cx="10515600" cy="1325563"/>
          </a:xfrm>
        </p:spPr>
        <p:txBody>
          <a:bodyPr/>
          <a:lstStyle/>
          <a:p>
            <a:r>
              <a:rPr lang="en-US" dirty="0"/>
              <a:t>Other special roles</a:t>
            </a:r>
          </a:p>
        </p:txBody>
      </p:sp>
      <p:sp>
        <p:nvSpPr>
          <p:cNvPr id="3" name="Content Placeholder 2">
            <a:extLst>
              <a:ext uri="{FF2B5EF4-FFF2-40B4-BE49-F238E27FC236}">
                <a16:creationId xmlns:a16="http://schemas.microsoft.com/office/drawing/2014/main" id="{4321E4D6-68A2-4987-A3E6-C0286EA78236}"/>
              </a:ext>
            </a:extLst>
          </p:cNvPr>
          <p:cNvSpPr>
            <a:spLocks noGrp="1"/>
          </p:cNvSpPr>
          <p:nvPr>
            <p:ph idx="1"/>
          </p:nvPr>
        </p:nvSpPr>
        <p:spPr>
          <a:xfrm>
            <a:off x="607595" y="1327150"/>
            <a:ext cx="6923505" cy="5029200"/>
          </a:xfrm>
        </p:spPr>
        <p:txBody>
          <a:bodyPr>
            <a:normAutofit/>
          </a:bodyPr>
          <a:lstStyle/>
          <a:p>
            <a:r>
              <a:rPr lang="en-US" dirty="0">
                <a:latin typeface="+mj-lt"/>
              </a:rPr>
              <a:t>Thread leader</a:t>
            </a:r>
          </a:p>
          <a:p>
            <a:pPr lvl="1"/>
            <a:r>
              <a:rPr lang="en-US" dirty="0">
                <a:latin typeface="+mj-lt"/>
              </a:rPr>
              <a:t>Device in charge of making decisions</a:t>
            </a:r>
          </a:p>
          <a:p>
            <a:pPr lvl="2"/>
            <a:r>
              <a:rPr lang="en-US" dirty="0">
                <a:latin typeface="+mj-lt"/>
              </a:rPr>
              <a:t>Addresses, Joining details</a:t>
            </a:r>
          </a:p>
          <a:p>
            <a:pPr lvl="1"/>
            <a:r>
              <a:rPr lang="en-US" dirty="0">
                <a:latin typeface="+mj-lt"/>
              </a:rPr>
              <a:t>Automatically selected from routers</a:t>
            </a:r>
          </a:p>
          <a:p>
            <a:pPr lvl="2"/>
            <a:r>
              <a:rPr lang="en-US" dirty="0">
                <a:latin typeface="+mj-lt"/>
              </a:rPr>
              <a:t>One leader at any given time</a:t>
            </a:r>
          </a:p>
          <a:p>
            <a:pPr lvl="2"/>
            <a:r>
              <a:rPr lang="en-US" dirty="0">
                <a:latin typeface="+mj-lt"/>
              </a:rPr>
              <a:t>Additional leader is selected if the network partitions</a:t>
            </a:r>
          </a:p>
          <a:p>
            <a:pPr lvl="1"/>
            <a:endParaRPr lang="en-US" dirty="0">
              <a:latin typeface="+mj-lt"/>
            </a:endParaRPr>
          </a:p>
          <a:p>
            <a:r>
              <a:rPr lang="en-US" dirty="0">
                <a:latin typeface="+mj-lt"/>
              </a:rPr>
              <a:t>Border router</a:t>
            </a:r>
          </a:p>
          <a:p>
            <a:pPr lvl="1"/>
            <a:r>
              <a:rPr lang="en-US" dirty="0">
                <a:latin typeface="+mj-lt"/>
              </a:rPr>
              <a:t>Router that also has connectivity to another network</a:t>
            </a:r>
          </a:p>
          <a:p>
            <a:pPr lvl="2"/>
            <a:r>
              <a:rPr lang="en-US" dirty="0">
                <a:latin typeface="+mj-lt"/>
              </a:rPr>
              <a:t>Commonly </a:t>
            </a:r>
            <a:r>
              <a:rPr lang="en-US" dirty="0" err="1">
                <a:latin typeface="+mj-lt"/>
              </a:rPr>
              <a:t>WiFi</a:t>
            </a:r>
            <a:r>
              <a:rPr lang="en-US" dirty="0">
                <a:latin typeface="+mj-lt"/>
              </a:rPr>
              <a:t> or Ethernet</a:t>
            </a:r>
          </a:p>
          <a:p>
            <a:pPr lvl="1"/>
            <a:r>
              <a:rPr lang="en-US" dirty="0">
                <a:latin typeface="+mj-lt"/>
              </a:rPr>
              <a:t>Provides external connectivity</a:t>
            </a:r>
          </a:p>
          <a:p>
            <a:pPr lvl="1"/>
            <a:r>
              <a:rPr lang="en-US" dirty="0">
                <a:latin typeface="+mj-lt"/>
              </a:rPr>
              <a:t>Multiple border routers may exist at once</a:t>
            </a:r>
          </a:p>
        </p:txBody>
      </p:sp>
      <p:sp>
        <p:nvSpPr>
          <p:cNvPr id="4" name="Slide Number Placeholder 3">
            <a:extLst>
              <a:ext uri="{FF2B5EF4-FFF2-40B4-BE49-F238E27FC236}">
                <a16:creationId xmlns:a16="http://schemas.microsoft.com/office/drawing/2014/main" id="{114B383D-2700-443C-90F7-4142BC69136C}"/>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2050" name="Picture 2" descr="OT Leader and Border Router">
            <a:extLst>
              <a:ext uri="{FF2B5EF4-FFF2-40B4-BE49-F238E27FC236}">
                <a16:creationId xmlns:a16="http://schemas.microsoft.com/office/drawing/2014/main" id="{9D11672F-5533-42B8-AF63-7D918496F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954" y="2003408"/>
            <a:ext cx="3867440" cy="330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54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F1C2-520E-4D43-ABA1-1A560CF797B0}"/>
              </a:ext>
            </a:extLst>
          </p:cNvPr>
          <p:cNvSpPr>
            <a:spLocks noGrp="1"/>
          </p:cNvSpPr>
          <p:nvPr>
            <p:ph type="title"/>
          </p:nvPr>
        </p:nvSpPr>
        <p:spPr/>
        <p:txBody>
          <a:bodyPr/>
          <a:lstStyle/>
          <a:p>
            <a:r>
              <a:rPr lang="en-US" dirty="0"/>
              <a:t>Thread uses IPv6 for communication</a:t>
            </a:r>
          </a:p>
        </p:txBody>
      </p:sp>
      <p:sp>
        <p:nvSpPr>
          <p:cNvPr id="3" name="Content Placeholder 2">
            <a:extLst>
              <a:ext uri="{FF2B5EF4-FFF2-40B4-BE49-F238E27FC236}">
                <a16:creationId xmlns:a16="http://schemas.microsoft.com/office/drawing/2014/main" id="{627FCD8C-41CB-4622-B68D-09DAB75E1D34}"/>
              </a:ext>
            </a:extLst>
          </p:cNvPr>
          <p:cNvSpPr>
            <a:spLocks noGrp="1"/>
          </p:cNvSpPr>
          <p:nvPr>
            <p:ph idx="1"/>
          </p:nvPr>
        </p:nvSpPr>
        <p:spPr>
          <a:xfrm>
            <a:off x="838200" y="1607910"/>
            <a:ext cx="10515600" cy="4351338"/>
          </a:xfrm>
        </p:spPr>
        <p:txBody>
          <a:bodyPr>
            <a:normAutofit fontScale="92500" lnSpcReduction="20000"/>
          </a:bodyPr>
          <a:lstStyle/>
          <a:p>
            <a:r>
              <a:rPr lang="en-US" dirty="0">
                <a:latin typeface="+mj-lt"/>
              </a:rPr>
              <a:t>Why IP?</a:t>
            </a:r>
          </a:p>
          <a:p>
            <a:pPr lvl="1"/>
            <a:r>
              <a:rPr lang="en-US" dirty="0">
                <a:latin typeface="+mj-lt"/>
              </a:rPr>
              <a:t>If Wireless Sensor Networks represent a future of billions of connected devices distributed throughout the physical world</a:t>
            </a:r>
          </a:p>
          <a:p>
            <a:pPr lvl="1"/>
            <a:r>
              <a:rPr lang="en-US" dirty="0">
                <a:latin typeface="+mj-lt"/>
              </a:rPr>
              <a:t>Why shouldn’t they run standard protocols wherever possible?</a:t>
            </a:r>
          </a:p>
          <a:p>
            <a:pPr lvl="1"/>
            <a:r>
              <a:rPr lang="en-US" dirty="0">
                <a:latin typeface="+mj-lt"/>
              </a:rPr>
              <a:t>Why IPv6?</a:t>
            </a:r>
          </a:p>
          <a:p>
            <a:pPr lvl="2"/>
            <a:r>
              <a:rPr lang="en-US" dirty="0">
                <a:latin typeface="+mj-lt"/>
              </a:rPr>
              <a:t>Generalized, Flexible, Capable</a:t>
            </a:r>
          </a:p>
          <a:p>
            <a:pPr lvl="1"/>
            <a:endParaRPr lang="en-US" dirty="0">
              <a:latin typeface="+mj-lt"/>
            </a:endParaRPr>
          </a:p>
          <a:p>
            <a:r>
              <a:rPr lang="en-US" dirty="0">
                <a:latin typeface="+mj-lt"/>
              </a:rPr>
              <a:t>Benefits</a:t>
            </a:r>
          </a:p>
          <a:p>
            <a:pPr lvl="1"/>
            <a:r>
              <a:rPr lang="en-US" dirty="0">
                <a:latin typeface="+mj-lt"/>
              </a:rPr>
              <a:t>Interoperability with normal computers and networks</a:t>
            </a:r>
          </a:p>
          <a:p>
            <a:pPr lvl="1"/>
            <a:r>
              <a:rPr lang="en-US" dirty="0">
                <a:latin typeface="+mj-lt"/>
              </a:rPr>
              <a:t>Reuse state of the art developed standards instead of remaking them</a:t>
            </a:r>
          </a:p>
          <a:p>
            <a:pPr lvl="2"/>
            <a:r>
              <a:rPr lang="en-US" dirty="0">
                <a:latin typeface="+mj-lt"/>
              </a:rPr>
              <a:t>Security, Naming, Discovery, Services</a:t>
            </a:r>
          </a:p>
          <a:p>
            <a:r>
              <a:rPr lang="en-US" dirty="0">
                <a:latin typeface="+mj-lt"/>
              </a:rPr>
              <a:t>Costs</a:t>
            </a:r>
          </a:p>
          <a:p>
            <a:pPr lvl="1"/>
            <a:r>
              <a:rPr lang="en-US" dirty="0">
                <a:latin typeface="+mj-lt"/>
              </a:rPr>
              <a:t>Packet overhead can be high (will fix)</a:t>
            </a:r>
          </a:p>
          <a:p>
            <a:pPr lvl="1"/>
            <a:r>
              <a:rPr lang="en-US" dirty="0">
                <a:latin typeface="+mj-lt"/>
              </a:rPr>
              <a:t>Complexity for supporting protocols</a:t>
            </a:r>
          </a:p>
        </p:txBody>
      </p:sp>
      <p:sp>
        <p:nvSpPr>
          <p:cNvPr id="4" name="Slide Number Placeholder 3">
            <a:extLst>
              <a:ext uri="{FF2B5EF4-FFF2-40B4-BE49-F238E27FC236}">
                <a16:creationId xmlns:a16="http://schemas.microsoft.com/office/drawing/2014/main" id="{F5F3B517-CF25-47A4-8F16-A18F460B849B}"/>
              </a:ext>
            </a:extLst>
          </p:cNvPr>
          <p:cNvSpPr>
            <a:spLocks noGrp="1"/>
          </p:cNvSpPr>
          <p:nvPr>
            <p:ph type="sldNum" sz="quarter" idx="12"/>
          </p:nvPr>
        </p:nvSpPr>
        <p:spPr/>
        <p:txBody>
          <a:bodyPr/>
          <a:lstStyle/>
          <a:p>
            <a:fld id="{0778C724-3839-4D76-A707-B4C23905D055}" type="slidenum">
              <a:rPr lang="en-US" smtClean="0"/>
              <a:t>36</a:t>
            </a:fld>
            <a:endParaRPr lang="en-US"/>
          </a:p>
        </p:txBody>
      </p:sp>
      <p:sp>
        <p:nvSpPr>
          <p:cNvPr id="5" name="TextBox 4">
            <a:extLst>
              <a:ext uri="{FF2B5EF4-FFF2-40B4-BE49-F238E27FC236}">
                <a16:creationId xmlns:a16="http://schemas.microsoft.com/office/drawing/2014/main" id="{57BEF01B-796F-4447-8DED-BE794B23F9C7}"/>
              </a:ext>
            </a:extLst>
          </p:cNvPr>
          <p:cNvSpPr txBox="1"/>
          <p:nvPr/>
        </p:nvSpPr>
        <p:spPr>
          <a:xfrm>
            <a:off x="3048000" y="6211669"/>
            <a:ext cx="8076197" cy="646331"/>
          </a:xfrm>
          <a:prstGeom prst="rect">
            <a:avLst/>
          </a:prstGeom>
          <a:noFill/>
        </p:spPr>
        <p:txBody>
          <a:bodyPr wrap="square" rtlCol="0">
            <a:spAutoFit/>
          </a:bodyPr>
          <a:lstStyle/>
          <a:p>
            <a:r>
              <a:rPr lang="en-US" dirty="0"/>
              <a:t>Hui and Culler, “</a:t>
            </a:r>
            <a:r>
              <a:rPr lang="en-US" dirty="0">
                <a:hlinkClick r:id="rId2"/>
              </a:rPr>
              <a:t>IP is Dead, Long Live IP for Wireless Sensor Networks</a:t>
            </a:r>
            <a:r>
              <a:rPr lang="en-US" dirty="0"/>
              <a:t>”. 2008</a:t>
            </a:r>
          </a:p>
          <a:p>
            <a:endParaRPr lang="en-US" dirty="0"/>
          </a:p>
        </p:txBody>
      </p:sp>
    </p:spTree>
    <p:extLst>
      <p:ext uri="{BB962C8B-B14F-4D97-AF65-F5344CB8AC3E}">
        <p14:creationId xmlns:p14="http://schemas.microsoft.com/office/powerpoint/2010/main" val="4229561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C528-5D70-4E38-9458-8E2402D77E79}"/>
              </a:ext>
            </a:extLst>
          </p:cNvPr>
          <p:cNvSpPr>
            <a:spLocks noGrp="1"/>
          </p:cNvSpPr>
          <p:nvPr>
            <p:ph type="title"/>
          </p:nvPr>
        </p:nvSpPr>
        <p:spPr/>
        <p:txBody>
          <a:bodyPr/>
          <a:lstStyle/>
          <a:p>
            <a:r>
              <a:rPr lang="en-US" dirty="0"/>
              <a:t>Background: IPv6</a:t>
            </a:r>
          </a:p>
        </p:txBody>
      </p:sp>
      <p:sp>
        <p:nvSpPr>
          <p:cNvPr id="3" name="Content Placeholder 2">
            <a:extLst>
              <a:ext uri="{FF2B5EF4-FFF2-40B4-BE49-F238E27FC236}">
                <a16:creationId xmlns:a16="http://schemas.microsoft.com/office/drawing/2014/main" id="{5E33C511-1EE9-4FA5-B163-C7857C3EF84B}"/>
              </a:ext>
            </a:extLst>
          </p:cNvPr>
          <p:cNvSpPr>
            <a:spLocks noGrp="1"/>
          </p:cNvSpPr>
          <p:nvPr>
            <p:ph idx="1"/>
          </p:nvPr>
        </p:nvSpPr>
        <p:spPr/>
        <p:txBody>
          <a:bodyPr>
            <a:normAutofit fontScale="92500" lnSpcReduction="20000"/>
          </a:bodyPr>
          <a:lstStyle/>
          <a:p>
            <a:r>
              <a:rPr lang="en-US" dirty="0">
                <a:latin typeface="+mj-lt"/>
              </a:rPr>
              <a:t>Replacement to Internet Protocol v4</a:t>
            </a:r>
          </a:p>
          <a:p>
            <a:pPr marL="457200" lvl="1" indent="0">
              <a:buNone/>
            </a:pPr>
            <a:endParaRPr lang="en-US" dirty="0">
              <a:latin typeface="+mj-lt"/>
            </a:endParaRPr>
          </a:p>
          <a:p>
            <a:r>
              <a:rPr lang="en-US" dirty="0">
                <a:latin typeface="+mj-lt"/>
              </a:rPr>
              <a:t>Extended addressing for devices</a:t>
            </a:r>
          </a:p>
          <a:p>
            <a:pPr lvl="1"/>
            <a:r>
              <a:rPr lang="en-US" dirty="0">
                <a:latin typeface="+mj-lt"/>
              </a:rPr>
              <a:t>32-bits for IPv4 addresses -&gt; 128-bits for IPv6 addresses</a:t>
            </a:r>
          </a:p>
          <a:p>
            <a:pPr lvl="1"/>
            <a:r>
              <a:rPr lang="en-US" dirty="0">
                <a:latin typeface="+mj-lt"/>
              </a:rPr>
              <a:t>Example: a39b:239e:ffff:29a2:0021:20f1:aaa2:2112</a:t>
            </a:r>
          </a:p>
          <a:p>
            <a:pPr lvl="1"/>
            <a:endParaRPr lang="en-US" dirty="0">
              <a:latin typeface="+mj-lt"/>
            </a:endParaRPr>
          </a:p>
          <a:p>
            <a:r>
              <a:rPr lang="en-US" dirty="0">
                <a:latin typeface="+mj-lt"/>
              </a:rPr>
              <a:t>Supports multiple transmit models</a:t>
            </a:r>
          </a:p>
          <a:p>
            <a:pPr lvl="1"/>
            <a:r>
              <a:rPr lang="en-US" dirty="0">
                <a:latin typeface="+mj-lt"/>
              </a:rPr>
              <a:t>Broadcast: one-to-all</a:t>
            </a:r>
          </a:p>
          <a:p>
            <a:pPr lvl="1"/>
            <a:r>
              <a:rPr lang="en-US" dirty="0">
                <a:latin typeface="+mj-lt"/>
              </a:rPr>
              <a:t>Multicast: one-to-many</a:t>
            </a:r>
          </a:p>
          <a:p>
            <a:pPr lvl="1"/>
            <a:r>
              <a:rPr lang="en-US" dirty="0">
                <a:latin typeface="+mj-lt"/>
              </a:rPr>
              <a:t>Unicast: one-to-one</a:t>
            </a:r>
          </a:p>
          <a:p>
            <a:pPr lvl="1"/>
            <a:endParaRPr lang="en-US" dirty="0">
              <a:latin typeface="+mj-lt"/>
            </a:endParaRPr>
          </a:p>
          <a:p>
            <a:r>
              <a:rPr lang="en-US" dirty="0">
                <a:latin typeface="+mj-lt"/>
              </a:rPr>
              <a:t>Various other improvements</a:t>
            </a:r>
          </a:p>
          <a:p>
            <a:pPr lvl="1"/>
            <a:endParaRPr lang="en-US" dirty="0"/>
          </a:p>
          <a:p>
            <a:endParaRPr lang="en-US" dirty="0"/>
          </a:p>
        </p:txBody>
      </p:sp>
      <p:sp>
        <p:nvSpPr>
          <p:cNvPr id="4" name="Slide Number Placeholder 3">
            <a:extLst>
              <a:ext uri="{FF2B5EF4-FFF2-40B4-BE49-F238E27FC236}">
                <a16:creationId xmlns:a16="http://schemas.microsoft.com/office/drawing/2014/main" id="{19106287-B5B0-4259-8F43-80386BF7CF73}"/>
              </a:ext>
            </a:extLst>
          </p:cNvPr>
          <p:cNvSpPr>
            <a:spLocks noGrp="1"/>
          </p:cNvSpPr>
          <p:nvPr>
            <p:ph type="sldNum" sz="quarter" idx="12"/>
          </p:nvPr>
        </p:nvSpPr>
        <p:spPr/>
        <p:txBody>
          <a:bodyPr/>
          <a:lstStyle/>
          <a:p>
            <a:fld id="{0778C724-3839-4D76-A707-B4C23905D055}" type="slidenum">
              <a:rPr lang="en-US" smtClean="0"/>
              <a:t>37</a:t>
            </a:fld>
            <a:endParaRPr lang="en-US"/>
          </a:p>
        </p:txBody>
      </p:sp>
    </p:spTree>
    <p:extLst>
      <p:ext uri="{BB962C8B-B14F-4D97-AF65-F5344CB8AC3E}">
        <p14:creationId xmlns:p14="http://schemas.microsoft.com/office/powerpoint/2010/main" val="2131435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AFDC-6694-40A1-B59F-9578371C249B}"/>
              </a:ext>
            </a:extLst>
          </p:cNvPr>
          <p:cNvSpPr>
            <a:spLocks noGrp="1"/>
          </p:cNvSpPr>
          <p:nvPr>
            <p:ph type="title"/>
          </p:nvPr>
        </p:nvSpPr>
        <p:spPr/>
        <p:txBody>
          <a:bodyPr/>
          <a:lstStyle/>
          <a:p>
            <a:r>
              <a:rPr lang="en-US" dirty="0"/>
              <a:t>Background: IPv6 address notation rules</a:t>
            </a:r>
          </a:p>
        </p:txBody>
      </p:sp>
      <p:sp>
        <p:nvSpPr>
          <p:cNvPr id="3" name="Content Placeholder 2">
            <a:extLst>
              <a:ext uri="{FF2B5EF4-FFF2-40B4-BE49-F238E27FC236}">
                <a16:creationId xmlns:a16="http://schemas.microsoft.com/office/drawing/2014/main" id="{40F7B9E6-EF23-4D21-A6D0-458FD426C2C6}"/>
              </a:ext>
            </a:extLst>
          </p:cNvPr>
          <p:cNvSpPr>
            <a:spLocks noGrp="1"/>
          </p:cNvSpPr>
          <p:nvPr>
            <p:ph idx="1"/>
          </p:nvPr>
        </p:nvSpPr>
        <p:spPr>
          <a:xfrm>
            <a:off x="838200" y="1782082"/>
            <a:ext cx="10515600" cy="4351338"/>
          </a:xfrm>
        </p:spPr>
        <p:txBody>
          <a:bodyPr>
            <a:normAutofit fontScale="92500" lnSpcReduction="20000"/>
          </a:bodyPr>
          <a:lstStyle/>
          <a:p>
            <a:r>
              <a:rPr lang="en-US" dirty="0">
                <a:latin typeface="+mj-lt"/>
              </a:rPr>
              <a:t>Groups of zeros can be replaced with “::”</a:t>
            </a:r>
          </a:p>
          <a:p>
            <a:pPr lvl="1"/>
            <a:r>
              <a:rPr lang="en-US" dirty="0">
                <a:latin typeface="+mj-lt"/>
              </a:rPr>
              <a:t>Can only use “::” in one place in the address</a:t>
            </a:r>
          </a:p>
          <a:p>
            <a:r>
              <a:rPr lang="en-US" dirty="0">
                <a:latin typeface="+mj-lt"/>
              </a:rPr>
              <a:t>Leading zeros in a 16-bit group can be omitted</a:t>
            </a:r>
          </a:p>
          <a:p>
            <a:pPr marL="0" indent="0">
              <a:buNone/>
            </a:pPr>
            <a:r>
              <a:rPr lang="en-US" sz="1500" dirty="0">
                <a:latin typeface="+mj-lt"/>
              </a:rPr>
              <a:t> </a:t>
            </a:r>
            <a:endParaRPr lang="en-US" dirty="0">
              <a:latin typeface="+mj-lt"/>
            </a:endParaRPr>
          </a:p>
          <a:p>
            <a:pPr marL="457200" lvl="1" indent="0">
              <a:buNone/>
            </a:pPr>
            <a:r>
              <a:rPr lang="en-US" dirty="0">
                <a:latin typeface="+mj-lt"/>
              </a:rPr>
              <a:t>0000:0000:0000:0000:0000:0000:0000:0001 → ::1 </a:t>
            </a:r>
            <a:br>
              <a:rPr lang="en-US" dirty="0">
                <a:latin typeface="+mj-lt"/>
              </a:rPr>
            </a:br>
            <a:r>
              <a:rPr lang="en-US" sz="1000" dirty="0">
                <a:latin typeface="+mj-lt"/>
              </a:rPr>
              <a:t> </a:t>
            </a:r>
            <a:endParaRPr lang="en-US" dirty="0">
              <a:latin typeface="+mj-lt"/>
            </a:endParaRPr>
          </a:p>
          <a:p>
            <a:pPr marL="457200" lvl="1" indent="0">
              <a:buNone/>
            </a:pPr>
            <a:r>
              <a:rPr lang="en-US" dirty="0">
                <a:latin typeface="+mj-lt"/>
              </a:rPr>
              <a:t>2345:1001:0023:1003:0000:0000:0000:0000 → 2345:1001:23:1003:: </a:t>
            </a:r>
            <a:br>
              <a:rPr lang="en-US" dirty="0">
                <a:latin typeface="+mj-lt"/>
              </a:rPr>
            </a:br>
            <a:r>
              <a:rPr lang="en-US" sz="1000" dirty="0">
                <a:latin typeface="+mj-lt"/>
              </a:rPr>
              <a:t> </a:t>
            </a:r>
            <a:endParaRPr lang="en-US" dirty="0">
              <a:latin typeface="+mj-lt"/>
            </a:endParaRPr>
          </a:p>
          <a:p>
            <a:pPr marL="457200" lvl="1" indent="0">
              <a:buNone/>
            </a:pPr>
            <a:r>
              <a:rPr lang="en-US" dirty="0">
                <a:latin typeface="+mj-lt"/>
              </a:rPr>
              <a:t>aecb:0222:0000:0000:0000:0000:0000:0010 → aecb:222::10</a:t>
            </a:r>
          </a:p>
          <a:p>
            <a:pPr marL="0" indent="0">
              <a:buNone/>
            </a:pPr>
            <a:r>
              <a:rPr lang="en-US" sz="1300" dirty="0">
                <a:latin typeface="+mj-lt"/>
              </a:rPr>
              <a:t> </a:t>
            </a:r>
            <a:endParaRPr lang="en-US" sz="2400" dirty="0">
              <a:latin typeface="+mj-lt"/>
            </a:endParaRPr>
          </a:p>
          <a:p>
            <a:r>
              <a:rPr lang="en-US" dirty="0">
                <a:latin typeface="+mj-lt"/>
              </a:rPr>
              <a:t>Special addresses</a:t>
            </a:r>
          </a:p>
          <a:p>
            <a:pPr lvl="1"/>
            <a:r>
              <a:rPr lang="en-US" dirty="0">
                <a:latin typeface="+mj-lt"/>
              </a:rPr>
              <a:t>Localhost - ::1 (IPv4 version is 127.0.0.1)</a:t>
            </a:r>
          </a:p>
          <a:p>
            <a:pPr lvl="1"/>
            <a:r>
              <a:rPr lang="en-US" dirty="0">
                <a:latin typeface="+mj-lt"/>
              </a:rPr>
              <a:t>Link-Local Network - fe80:: (bottom 64-bits are ~device MAC address)</a:t>
            </a:r>
          </a:p>
          <a:p>
            <a:pPr lvl="1"/>
            <a:r>
              <a:rPr lang="en-US" dirty="0">
                <a:latin typeface="+mj-lt"/>
              </a:rPr>
              <a:t>Local Network – fc00:: and fd00::</a:t>
            </a:r>
          </a:p>
          <a:p>
            <a:pPr lvl="1"/>
            <a:r>
              <a:rPr lang="en-US" dirty="0">
                <a:latin typeface="+mj-lt"/>
              </a:rPr>
              <a:t>Global Addresses – 2000:: (various methods for allocating bottom bits)</a:t>
            </a:r>
          </a:p>
        </p:txBody>
      </p:sp>
      <p:sp>
        <p:nvSpPr>
          <p:cNvPr id="4" name="Slide Number Placeholder 3">
            <a:extLst>
              <a:ext uri="{FF2B5EF4-FFF2-40B4-BE49-F238E27FC236}">
                <a16:creationId xmlns:a16="http://schemas.microsoft.com/office/drawing/2014/main" id="{4017BB3D-3EB0-46CD-8890-35B3B5F385F8}"/>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3922971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BB5D-4869-48DF-A467-FB27332DCD53}"/>
              </a:ext>
            </a:extLst>
          </p:cNvPr>
          <p:cNvSpPr>
            <a:spLocks noGrp="1"/>
          </p:cNvSpPr>
          <p:nvPr>
            <p:ph type="title"/>
          </p:nvPr>
        </p:nvSpPr>
        <p:spPr/>
        <p:txBody>
          <a:bodyPr/>
          <a:lstStyle/>
          <a:p>
            <a:r>
              <a:rPr lang="en-US" dirty="0"/>
              <a:t>Background: IPv6 datagram format</a:t>
            </a:r>
          </a:p>
        </p:txBody>
      </p:sp>
      <p:sp>
        <p:nvSpPr>
          <p:cNvPr id="4" name="Slide Number Placeholder 3">
            <a:extLst>
              <a:ext uri="{FF2B5EF4-FFF2-40B4-BE49-F238E27FC236}">
                <a16:creationId xmlns:a16="http://schemas.microsoft.com/office/drawing/2014/main" id="{34CFF7AF-2A23-482C-B7D0-452A9D4BA48C}"/>
              </a:ext>
            </a:extLst>
          </p:cNvPr>
          <p:cNvSpPr>
            <a:spLocks noGrp="1"/>
          </p:cNvSpPr>
          <p:nvPr>
            <p:ph type="sldNum" sz="quarter" idx="12"/>
          </p:nvPr>
        </p:nvSpPr>
        <p:spPr/>
        <p:txBody>
          <a:bodyPr/>
          <a:lstStyle/>
          <a:p>
            <a:fld id="{0778C724-3839-4D76-A707-B4C23905D055}" type="slidenum">
              <a:rPr lang="en-US" smtClean="0"/>
              <a:t>39</a:t>
            </a:fld>
            <a:endParaRPr lang="en-US"/>
          </a:p>
        </p:txBody>
      </p:sp>
      <p:sp>
        <p:nvSpPr>
          <p:cNvPr id="5" name="Content Placeholder 2">
            <a:extLst>
              <a:ext uri="{FF2B5EF4-FFF2-40B4-BE49-F238E27FC236}">
                <a16:creationId xmlns:a16="http://schemas.microsoft.com/office/drawing/2014/main" id="{F01EC70E-BC17-4314-8B0F-0DB871E0A6A3}"/>
              </a:ext>
            </a:extLst>
          </p:cNvPr>
          <p:cNvSpPr>
            <a:spLocks noGrp="1"/>
          </p:cNvSpPr>
          <p:nvPr/>
        </p:nvSpPr>
        <p:spPr>
          <a:xfrm>
            <a:off x="7221299" y="1383949"/>
            <a:ext cx="4412939" cy="2493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800" b="1" dirty="0"/>
              <a:t>Priority</a:t>
            </a:r>
            <a:r>
              <a:rPr lang="en-US" sz="2800" dirty="0"/>
              <a:t>: like “type of service” in IPv4.</a:t>
            </a:r>
          </a:p>
          <a:p>
            <a:r>
              <a:rPr lang="en-US" sz="2800" b="1" dirty="0"/>
              <a:t>Flow label</a:t>
            </a:r>
            <a:r>
              <a:rPr lang="en-US" sz="2800" dirty="0"/>
              <a:t>: ambiguous</a:t>
            </a:r>
          </a:p>
          <a:p>
            <a:r>
              <a:rPr lang="en-US" sz="2800" b="1" dirty="0"/>
              <a:t>Next header</a:t>
            </a:r>
            <a:r>
              <a:rPr lang="en-US" sz="2800" dirty="0"/>
              <a:t>: TCP, UDP</a:t>
            </a:r>
          </a:p>
          <a:p>
            <a:r>
              <a:rPr lang="en-US" sz="2800" b="1" dirty="0"/>
              <a:t>Hop limit </a:t>
            </a:r>
            <a:r>
              <a:rPr lang="en-US" sz="2800" dirty="0"/>
              <a:t>= TTL</a:t>
            </a:r>
          </a:p>
          <a:p>
            <a:endParaRPr lang="en-US" dirty="0"/>
          </a:p>
        </p:txBody>
      </p:sp>
      <p:grpSp>
        <p:nvGrpSpPr>
          <p:cNvPr id="6" name="Group 5">
            <a:extLst>
              <a:ext uri="{FF2B5EF4-FFF2-40B4-BE49-F238E27FC236}">
                <a16:creationId xmlns:a16="http://schemas.microsoft.com/office/drawing/2014/main" id="{894DF1DF-6B0C-4BED-9B19-AFFBDFEC2CB7}"/>
              </a:ext>
            </a:extLst>
          </p:cNvPr>
          <p:cNvGrpSpPr/>
          <p:nvPr/>
        </p:nvGrpSpPr>
        <p:grpSpPr>
          <a:xfrm>
            <a:off x="425761" y="1517417"/>
            <a:ext cx="6606654" cy="4453461"/>
            <a:chOff x="312109" y="1156804"/>
            <a:chExt cx="4876463" cy="3287161"/>
          </a:xfrm>
        </p:grpSpPr>
        <p:sp>
          <p:nvSpPr>
            <p:cNvPr id="8" name="Rectangle 7">
              <a:extLst>
                <a:ext uri="{FF2B5EF4-FFF2-40B4-BE49-F238E27FC236}">
                  <a16:creationId xmlns:a16="http://schemas.microsoft.com/office/drawing/2014/main" id="{42A8D5AB-88C5-443D-BDB8-CA85EC24143F}"/>
                </a:ext>
              </a:extLst>
            </p:cNvPr>
            <p:cNvSpPr>
              <a:spLocks noChangeArrowheads="1"/>
            </p:cNvSpPr>
            <p:nvPr/>
          </p:nvSpPr>
          <p:spPr bwMode="auto">
            <a:xfrm>
              <a:off x="440359" y="1156804"/>
              <a:ext cx="4748213" cy="2817813"/>
            </a:xfrm>
            <a:prstGeom prst="rect">
              <a:avLst/>
            </a:prstGeom>
            <a:solidFill>
              <a:schemeClr val="bg2">
                <a:lumMod val="90000"/>
              </a:schemeClr>
            </a:solidFill>
            <a:ln w="9525">
              <a:no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a:latin typeface="+mn-lt"/>
              </a:endParaRPr>
            </a:p>
          </p:txBody>
        </p:sp>
        <p:sp>
          <p:nvSpPr>
            <p:cNvPr id="9" name="Rectangle 8">
              <a:extLst>
                <a:ext uri="{FF2B5EF4-FFF2-40B4-BE49-F238E27FC236}">
                  <a16:creationId xmlns:a16="http://schemas.microsoft.com/office/drawing/2014/main" id="{9CEE5AE7-B4AD-46BF-8BD8-EDE2EDF4FB27}"/>
                </a:ext>
              </a:extLst>
            </p:cNvPr>
            <p:cNvSpPr>
              <a:spLocks noChangeArrowheads="1"/>
            </p:cNvSpPr>
            <p:nvPr/>
          </p:nvSpPr>
          <p:spPr bwMode="auto">
            <a:xfrm>
              <a:off x="365747" y="1237767"/>
              <a:ext cx="4748212" cy="2817812"/>
            </a:xfrm>
            <a:prstGeom prst="rect">
              <a:avLst/>
            </a:pr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a:latin typeface="+mn-lt"/>
              </a:endParaRPr>
            </a:p>
          </p:txBody>
        </p:sp>
        <p:sp>
          <p:nvSpPr>
            <p:cNvPr id="10" name="Line 60">
              <a:extLst>
                <a:ext uri="{FF2B5EF4-FFF2-40B4-BE49-F238E27FC236}">
                  <a16:creationId xmlns:a16="http://schemas.microsoft.com/office/drawing/2014/main" id="{15DA143D-4A14-4E58-B226-BDB451DFB4D2}"/>
                </a:ext>
              </a:extLst>
            </p:cNvPr>
            <p:cNvSpPr>
              <a:spLocks noChangeShapeType="1"/>
            </p:cNvSpPr>
            <p:nvPr/>
          </p:nvSpPr>
          <p:spPr bwMode="auto">
            <a:xfrm>
              <a:off x="367334" y="1547329"/>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1" name="Line 61">
              <a:extLst>
                <a:ext uri="{FF2B5EF4-FFF2-40B4-BE49-F238E27FC236}">
                  <a16:creationId xmlns:a16="http://schemas.microsoft.com/office/drawing/2014/main" id="{005ABDA5-33F3-4EAE-BB4A-3B62D655F1A7}"/>
                </a:ext>
              </a:extLst>
            </p:cNvPr>
            <p:cNvSpPr>
              <a:spLocks noChangeShapeType="1"/>
            </p:cNvSpPr>
            <p:nvPr/>
          </p:nvSpPr>
          <p:spPr bwMode="auto">
            <a:xfrm>
              <a:off x="1018209" y="124729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2" name="Line 63">
              <a:extLst>
                <a:ext uri="{FF2B5EF4-FFF2-40B4-BE49-F238E27FC236}">
                  <a16:creationId xmlns:a16="http://schemas.microsoft.com/office/drawing/2014/main" id="{B2EEE81D-6496-4DA0-8900-97831B374563}"/>
                </a:ext>
              </a:extLst>
            </p:cNvPr>
            <p:cNvSpPr>
              <a:spLocks noChangeShapeType="1"/>
            </p:cNvSpPr>
            <p:nvPr/>
          </p:nvSpPr>
          <p:spPr bwMode="auto">
            <a:xfrm>
              <a:off x="1707184" y="124411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 name="Line 64">
              <a:extLst>
                <a:ext uri="{FF2B5EF4-FFF2-40B4-BE49-F238E27FC236}">
                  <a16:creationId xmlns:a16="http://schemas.microsoft.com/office/drawing/2014/main" id="{297D3EBF-02E7-471F-ACFF-D6F4F00281DD}"/>
                </a:ext>
              </a:extLst>
            </p:cNvPr>
            <p:cNvSpPr>
              <a:spLocks noChangeShapeType="1"/>
            </p:cNvSpPr>
            <p:nvPr/>
          </p:nvSpPr>
          <p:spPr bwMode="auto">
            <a:xfrm>
              <a:off x="2634284" y="154256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4" name="Line 65">
              <a:extLst>
                <a:ext uri="{FF2B5EF4-FFF2-40B4-BE49-F238E27FC236}">
                  <a16:creationId xmlns:a16="http://schemas.microsoft.com/office/drawing/2014/main" id="{149CEEF4-1107-444F-B15F-375B6D99115D}"/>
                </a:ext>
              </a:extLst>
            </p:cNvPr>
            <p:cNvSpPr>
              <a:spLocks noChangeShapeType="1"/>
            </p:cNvSpPr>
            <p:nvPr/>
          </p:nvSpPr>
          <p:spPr bwMode="auto">
            <a:xfrm>
              <a:off x="3780459" y="154574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5" name="Line 66">
              <a:extLst>
                <a:ext uri="{FF2B5EF4-FFF2-40B4-BE49-F238E27FC236}">
                  <a16:creationId xmlns:a16="http://schemas.microsoft.com/office/drawing/2014/main" id="{8D5428D2-700D-48AB-8D8F-1C57F1E6B94E}"/>
                </a:ext>
              </a:extLst>
            </p:cNvPr>
            <p:cNvSpPr>
              <a:spLocks noChangeShapeType="1"/>
            </p:cNvSpPr>
            <p:nvPr/>
          </p:nvSpPr>
          <p:spPr bwMode="auto">
            <a:xfrm>
              <a:off x="354634" y="3068154"/>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6" name="Line 67">
              <a:extLst>
                <a:ext uri="{FF2B5EF4-FFF2-40B4-BE49-F238E27FC236}">
                  <a16:creationId xmlns:a16="http://schemas.microsoft.com/office/drawing/2014/main" id="{CAD7B3AB-190D-4966-AD7F-043EEC540278}"/>
                </a:ext>
              </a:extLst>
            </p:cNvPr>
            <p:cNvSpPr>
              <a:spLocks noChangeShapeType="1"/>
            </p:cNvSpPr>
            <p:nvPr/>
          </p:nvSpPr>
          <p:spPr bwMode="auto">
            <a:xfrm>
              <a:off x="372097" y="2428392"/>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7" name="Line 68">
              <a:extLst>
                <a:ext uri="{FF2B5EF4-FFF2-40B4-BE49-F238E27FC236}">
                  <a16:creationId xmlns:a16="http://schemas.microsoft.com/office/drawing/2014/main" id="{351BE0E7-3944-46A6-8A08-D4C9209B95DB}"/>
                </a:ext>
              </a:extLst>
            </p:cNvPr>
            <p:cNvSpPr>
              <a:spLocks noChangeShapeType="1"/>
            </p:cNvSpPr>
            <p:nvPr/>
          </p:nvSpPr>
          <p:spPr bwMode="auto">
            <a:xfrm>
              <a:off x="357809" y="1845779"/>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8" name="Text Box 69">
              <a:extLst>
                <a:ext uri="{FF2B5EF4-FFF2-40B4-BE49-F238E27FC236}">
                  <a16:creationId xmlns:a16="http://schemas.microsoft.com/office/drawing/2014/main" id="{26CF8DF9-BE37-45D9-80FB-C9D2A121A007}"/>
                </a:ext>
              </a:extLst>
            </p:cNvPr>
            <p:cNvSpPr txBox="1">
              <a:spLocks noChangeArrowheads="1"/>
            </p:cNvSpPr>
            <p:nvPr/>
          </p:nvSpPr>
          <p:spPr bwMode="auto">
            <a:xfrm>
              <a:off x="1367965" y="3068780"/>
              <a:ext cx="2567881" cy="88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dirty="0">
                  <a:latin typeface="+mn-lt"/>
                </a:rPr>
                <a:t>data</a:t>
              </a:r>
            </a:p>
            <a:p>
              <a:pPr algn="ctr"/>
              <a:r>
                <a:rPr lang="en-US" dirty="0">
                  <a:solidFill>
                    <a:srgbClr val="000000"/>
                  </a:solidFill>
                  <a:latin typeface="Garamond" charset="0"/>
                </a:rPr>
                <a:t>(variable length, typically a TCP  or UDP segment)</a:t>
              </a:r>
              <a:endParaRPr lang="en-US" sz="2800" dirty="0">
                <a:solidFill>
                  <a:srgbClr val="000000"/>
                </a:solidFill>
                <a:latin typeface="Garamond" charset="0"/>
              </a:endParaRPr>
            </a:p>
          </p:txBody>
        </p:sp>
        <p:sp>
          <p:nvSpPr>
            <p:cNvPr id="19" name="Text Box 72">
              <a:extLst>
                <a:ext uri="{FF2B5EF4-FFF2-40B4-BE49-F238E27FC236}">
                  <a16:creationId xmlns:a16="http://schemas.microsoft.com/office/drawing/2014/main" id="{D6EAC6EA-2B3B-4733-8FC5-C0C0A5A9FDCD}"/>
                </a:ext>
              </a:extLst>
            </p:cNvPr>
            <p:cNvSpPr txBox="1">
              <a:spLocks noChangeArrowheads="1"/>
            </p:cNvSpPr>
            <p:nvPr/>
          </p:nvSpPr>
          <p:spPr bwMode="auto">
            <a:xfrm>
              <a:off x="851522" y="1512404"/>
              <a:ext cx="1413591"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payload length</a:t>
              </a:r>
            </a:p>
          </p:txBody>
        </p:sp>
        <p:sp>
          <p:nvSpPr>
            <p:cNvPr id="20" name="Text Box 73">
              <a:extLst>
                <a:ext uri="{FF2B5EF4-FFF2-40B4-BE49-F238E27FC236}">
                  <a16:creationId xmlns:a16="http://schemas.microsoft.com/office/drawing/2014/main" id="{BF8C942C-A8EA-43C9-9197-030B4990C241}"/>
                </a:ext>
              </a:extLst>
            </p:cNvPr>
            <p:cNvSpPr txBox="1">
              <a:spLocks noChangeArrowheads="1"/>
            </p:cNvSpPr>
            <p:nvPr/>
          </p:nvSpPr>
          <p:spPr bwMode="auto">
            <a:xfrm>
              <a:off x="2632697" y="1520342"/>
              <a:ext cx="1160954"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next header</a:t>
              </a:r>
            </a:p>
          </p:txBody>
        </p:sp>
        <p:sp>
          <p:nvSpPr>
            <p:cNvPr id="21" name="Text Box 74">
              <a:extLst>
                <a:ext uri="{FF2B5EF4-FFF2-40B4-BE49-F238E27FC236}">
                  <a16:creationId xmlns:a16="http://schemas.microsoft.com/office/drawing/2014/main" id="{49A2F238-92D9-43DA-956B-E16029BE28C7}"/>
                </a:ext>
              </a:extLst>
            </p:cNvPr>
            <p:cNvSpPr txBox="1">
              <a:spLocks noChangeArrowheads="1"/>
            </p:cNvSpPr>
            <p:nvPr/>
          </p:nvSpPr>
          <p:spPr bwMode="auto">
            <a:xfrm>
              <a:off x="3888409" y="1506054"/>
              <a:ext cx="938513"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hop limit</a:t>
              </a:r>
            </a:p>
          </p:txBody>
        </p:sp>
        <p:sp>
          <p:nvSpPr>
            <p:cNvPr id="22" name="Text Box 75">
              <a:extLst>
                <a:ext uri="{FF2B5EF4-FFF2-40B4-BE49-F238E27FC236}">
                  <a16:creationId xmlns:a16="http://schemas.microsoft.com/office/drawing/2014/main" id="{C6A42578-3ED4-4D54-A5CE-C42ACECCC345}"/>
                </a:ext>
              </a:extLst>
            </p:cNvPr>
            <p:cNvSpPr txBox="1">
              <a:spLocks noChangeArrowheads="1"/>
            </p:cNvSpPr>
            <p:nvPr/>
          </p:nvSpPr>
          <p:spPr bwMode="auto">
            <a:xfrm>
              <a:off x="2758109" y="1212367"/>
              <a:ext cx="994313"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mn-lt"/>
                </a:rPr>
                <a:t>flow label</a:t>
              </a:r>
            </a:p>
          </p:txBody>
        </p:sp>
        <p:sp>
          <p:nvSpPr>
            <p:cNvPr id="23" name="Text Box 76">
              <a:extLst>
                <a:ext uri="{FF2B5EF4-FFF2-40B4-BE49-F238E27FC236}">
                  <a16:creationId xmlns:a16="http://schemas.microsoft.com/office/drawing/2014/main" id="{EF0D15BC-FF8C-4F5B-B2E2-33B2B2DEE9DC}"/>
                </a:ext>
              </a:extLst>
            </p:cNvPr>
            <p:cNvSpPr txBox="1">
              <a:spLocks noChangeArrowheads="1"/>
            </p:cNvSpPr>
            <p:nvPr/>
          </p:nvSpPr>
          <p:spPr bwMode="auto">
            <a:xfrm>
              <a:off x="976594" y="1216093"/>
              <a:ext cx="784697"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mn-lt"/>
                </a:rPr>
                <a:t>priority</a:t>
              </a:r>
            </a:p>
          </p:txBody>
        </p:sp>
        <p:sp>
          <p:nvSpPr>
            <p:cNvPr id="24" name="Text Box 77">
              <a:extLst>
                <a:ext uri="{FF2B5EF4-FFF2-40B4-BE49-F238E27FC236}">
                  <a16:creationId xmlns:a16="http://schemas.microsoft.com/office/drawing/2014/main" id="{1F9F3865-34C4-4035-965A-143858058F7D}"/>
                </a:ext>
              </a:extLst>
            </p:cNvPr>
            <p:cNvSpPr txBox="1">
              <a:spLocks noChangeArrowheads="1"/>
            </p:cNvSpPr>
            <p:nvPr/>
          </p:nvSpPr>
          <p:spPr bwMode="auto">
            <a:xfrm>
              <a:off x="312109" y="1215783"/>
              <a:ext cx="775658"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version</a:t>
              </a:r>
            </a:p>
          </p:txBody>
        </p:sp>
        <p:sp>
          <p:nvSpPr>
            <p:cNvPr id="25" name="Line 79">
              <a:extLst>
                <a:ext uri="{FF2B5EF4-FFF2-40B4-BE49-F238E27FC236}">
                  <a16:creationId xmlns:a16="http://schemas.microsoft.com/office/drawing/2014/main" id="{C661E254-78B3-4120-AC8A-F1C52CE47EEF}"/>
                </a:ext>
              </a:extLst>
            </p:cNvPr>
            <p:cNvSpPr>
              <a:spLocks noChangeShapeType="1"/>
            </p:cNvSpPr>
            <p:nvPr/>
          </p:nvSpPr>
          <p:spPr bwMode="auto">
            <a:xfrm>
              <a:off x="343522" y="4293704"/>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6" name="Text Box 78">
              <a:extLst>
                <a:ext uri="{FF2B5EF4-FFF2-40B4-BE49-F238E27FC236}">
                  <a16:creationId xmlns:a16="http://schemas.microsoft.com/office/drawing/2014/main" id="{3B99EFB9-83EC-415C-B578-F636F6CC58F1}"/>
                </a:ext>
              </a:extLst>
            </p:cNvPr>
            <p:cNvSpPr txBox="1">
              <a:spLocks noChangeArrowheads="1"/>
            </p:cNvSpPr>
            <p:nvPr/>
          </p:nvSpPr>
          <p:spPr bwMode="auto">
            <a:xfrm>
              <a:off x="2202484" y="4103204"/>
              <a:ext cx="723170" cy="3407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mn-lt"/>
                </a:rPr>
                <a:t>32 bits</a:t>
              </a:r>
            </a:p>
          </p:txBody>
        </p:sp>
        <p:sp>
          <p:nvSpPr>
            <p:cNvPr id="27" name="Line 67">
              <a:extLst>
                <a:ext uri="{FF2B5EF4-FFF2-40B4-BE49-F238E27FC236}">
                  <a16:creationId xmlns:a16="http://schemas.microsoft.com/office/drawing/2014/main" id="{77D91AD9-654B-46DC-9BCA-DBD02CA9CC12}"/>
                </a:ext>
              </a:extLst>
            </p:cNvPr>
            <p:cNvSpPr>
              <a:spLocks noChangeShapeType="1"/>
            </p:cNvSpPr>
            <p:nvPr/>
          </p:nvSpPr>
          <p:spPr bwMode="auto">
            <a:xfrm>
              <a:off x="373417" y="2580585"/>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8" name="Line 67">
              <a:extLst>
                <a:ext uri="{FF2B5EF4-FFF2-40B4-BE49-F238E27FC236}">
                  <a16:creationId xmlns:a16="http://schemas.microsoft.com/office/drawing/2014/main" id="{4DFB2793-C1AC-4A44-94D6-76220B2D9E09}"/>
                </a:ext>
              </a:extLst>
            </p:cNvPr>
            <p:cNvSpPr>
              <a:spLocks noChangeShapeType="1"/>
            </p:cNvSpPr>
            <p:nvPr/>
          </p:nvSpPr>
          <p:spPr bwMode="auto">
            <a:xfrm>
              <a:off x="374736" y="2732777"/>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9" name="Line 67">
              <a:extLst>
                <a:ext uri="{FF2B5EF4-FFF2-40B4-BE49-F238E27FC236}">
                  <a16:creationId xmlns:a16="http://schemas.microsoft.com/office/drawing/2014/main" id="{DC711EDB-C26A-4866-99A4-FBDC6AFB6F3C}"/>
                </a:ext>
              </a:extLst>
            </p:cNvPr>
            <p:cNvSpPr>
              <a:spLocks noChangeShapeType="1"/>
            </p:cNvSpPr>
            <p:nvPr/>
          </p:nvSpPr>
          <p:spPr bwMode="auto">
            <a:xfrm>
              <a:off x="376055" y="2892913"/>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0" name="Line 67">
              <a:extLst>
                <a:ext uri="{FF2B5EF4-FFF2-40B4-BE49-F238E27FC236}">
                  <a16:creationId xmlns:a16="http://schemas.microsoft.com/office/drawing/2014/main" id="{AB4F91E3-F24C-463C-B21D-9A198C8D5230}"/>
                </a:ext>
              </a:extLst>
            </p:cNvPr>
            <p:cNvSpPr>
              <a:spLocks noChangeShapeType="1"/>
            </p:cNvSpPr>
            <p:nvPr/>
          </p:nvSpPr>
          <p:spPr bwMode="auto">
            <a:xfrm>
              <a:off x="366795" y="1978432"/>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1" name="Line 67">
              <a:extLst>
                <a:ext uri="{FF2B5EF4-FFF2-40B4-BE49-F238E27FC236}">
                  <a16:creationId xmlns:a16="http://schemas.microsoft.com/office/drawing/2014/main" id="{09285D77-B289-47C8-8222-1F7FBC86AA02}"/>
                </a:ext>
              </a:extLst>
            </p:cNvPr>
            <p:cNvSpPr>
              <a:spLocks noChangeShapeType="1"/>
            </p:cNvSpPr>
            <p:nvPr/>
          </p:nvSpPr>
          <p:spPr bwMode="auto">
            <a:xfrm>
              <a:off x="368114" y="2130631"/>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2" name="Line 67">
              <a:extLst>
                <a:ext uri="{FF2B5EF4-FFF2-40B4-BE49-F238E27FC236}">
                  <a16:creationId xmlns:a16="http://schemas.microsoft.com/office/drawing/2014/main" id="{74DB8E84-19B7-4C09-B73C-B97C02994C13}"/>
                </a:ext>
              </a:extLst>
            </p:cNvPr>
            <p:cNvSpPr>
              <a:spLocks noChangeShapeType="1"/>
            </p:cNvSpPr>
            <p:nvPr/>
          </p:nvSpPr>
          <p:spPr bwMode="auto">
            <a:xfrm>
              <a:off x="369436" y="2290766"/>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3" name="Text Box 71">
              <a:extLst>
                <a:ext uri="{FF2B5EF4-FFF2-40B4-BE49-F238E27FC236}">
                  <a16:creationId xmlns:a16="http://schemas.microsoft.com/office/drawing/2014/main" id="{553575E4-AE46-41C5-97A8-BD2FE9AAFE29}"/>
                </a:ext>
              </a:extLst>
            </p:cNvPr>
            <p:cNvSpPr txBox="1">
              <a:spLocks noChangeArrowheads="1"/>
            </p:cNvSpPr>
            <p:nvPr/>
          </p:nvSpPr>
          <p:spPr bwMode="auto">
            <a:xfrm>
              <a:off x="1901609" y="1864829"/>
              <a:ext cx="1478052" cy="537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b="1" dirty="0">
                  <a:latin typeface="+mn-lt"/>
                </a:rPr>
                <a:t>source</a:t>
              </a:r>
              <a:r>
                <a:rPr lang="en-US" altLang="en-US" dirty="0">
                  <a:latin typeface="+mn-lt"/>
                </a:rPr>
                <a:t> address</a:t>
              </a:r>
            </a:p>
            <a:p>
              <a:pPr algn="ctr">
                <a:lnSpc>
                  <a:spcPct val="85000"/>
                </a:lnSpc>
              </a:pPr>
              <a:r>
                <a:rPr lang="en-US" altLang="en-US" dirty="0">
                  <a:latin typeface="+mn-lt"/>
                </a:rPr>
                <a:t>(128 bits)</a:t>
              </a:r>
            </a:p>
          </p:txBody>
        </p:sp>
        <p:sp>
          <p:nvSpPr>
            <p:cNvPr id="34" name="Text Box 70">
              <a:extLst>
                <a:ext uri="{FF2B5EF4-FFF2-40B4-BE49-F238E27FC236}">
                  <a16:creationId xmlns:a16="http://schemas.microsoft.com/office/drawing/2014/main" id="{22A1992D-C4FC-422E-A753-7408CC7F6730}"/>
                </a:ext>
              </a:extLst>
            </p:cNvPr>
            <p:cNvSpPr txBox="1">
              <a:spLocks noChangeArrowheads="1"/>
            </p:cNvSpPr>
            <p:nvPr/>
          </p:nvSpPr>
          <p:spPr bwMode="auto">
            <a:xfrm>
              <a:off x="1723616" y="2471254"/>
              <a:ext cx="1922934" cy="53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b="1" dirty="0">
                  <a:latin typeface="+mn-lt"/>
                </a:rPr>
                <a:t>destination</a:t>
              </a:r>
              <a:r>
                <a:rPr lang="en-US" altLang="en-US" dirty="0">
                  <a:latin typeface="+mn-lt"/>
                </a:rPr>
                <a:t> address</a:t>
              </a:r>
            </a:p>
            <a:p>
              <a:pPr algn="ctr">
                <a:lnSpc>
                  <a:spcPct val="85000"/>
                </a:lnSpc>
              </a:pPr>
              <a:r>
                <a:rPr lang="en-US" altLang="en-US" dirty="0">
                  <a:latin typeface="+mn-lt"/>
                </a:rPr>
                <a:t>(128 bits)</a:t>
              </a:r>
            </a:p>
          </p:txBody>
        </p:sp>
      </p:grpSp>
      <p:sp>
        <p:nvSpPr>
          <p:cNvPr id="7" name="Rectangle 6">
            <a:extLst>
              <a:ext uri="{FF2B5EF4-FFF2-40B4-BE49-F238E27FC236}">
                <a16:creationId xmlns:a16="http://schemas.microsoft.com/office/drawing/2014/main" id="{70872C54-4700-4937-8429-7A07C97F4A3C}"/>
              </a:ext>
            </a:extLst>
          </p:cNvPr>
          <p:cNvSpPr>
            <a:spLocks noChangeArrowheads="1"/>
          </p:cNvSpPr>
          <p:nvPr/>
        </p:nvSpPr>
        <p:spPr bwMode="auto">
          <a:xfrm>
            <a:off x="7436118" y="4102754"/>
            <a:ext cx="3830596" cy="1497946"/>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5000"/>
              </a:lnSpc>
              <a:spcBef>
                <a:spcPct val="20000"/>
              </a:spcBef>
              <a:buClr>
                <a:srgbClr val="000099"/>
              </a:buClr>
              <a:buSzPct val="65000"/>
            </a:pPr>
            <a:r>
              <a:rPr lang="en-US" altLang="en-US" sz="2800" i="1" dirty="0"/>
              <a:t>how much overhead?</a:t>
            </a:r>
          </a:p>
          <a:p>
            <a:pPr marL="457200" indent="-457200">
              <a:lnSpc>
                <a:spcPct val="85000"/>
              </a:lnSpc>
              <a:spcBef>
                <a:spcPct val="20000"/>
              </a:spcBef>
              <a:buClr>
                <a:srgbClr val="000099"/>
              </a:buClr>
              <a:buSzPct val="65000"/>
              <a:buFont typeface="Arial" panose="020B0604020202020204" pitchFamily="34" charset="0"/>
              <a:buChar char="•"/>
            </a:pPr>
            <a:r>
              <a:rPr lang="en-US" altLang="en-US" sz="2800" b="1" dirty="0"/>
              <a:t>40 bytes </a:t>
            </a:r>
            <a:r>
              <a:rPr lang="en-US" altLang="en-US" sz="2800" dirty="0"/>
              <a:t>of IPv6</a:t>
            </a:r>
          </a:p>
          <a:p>
            <a:pPr marL="457200" indent="-457200">
              <a:lnSpc>
                <a:spcPct val="85000"/>
              </a:lnSpc>
              <a:spcBef>
                <a:spcPct val="20000"/>
              </a:spcBef>
              <a:buClr>
                <a:srgbClr val="000099"/>
              </a:buClr>
              <a:buSzPct val="65000"/>
              <a:buFont typeface="Arial" panose="020B0604020202020204" pitchFamily="34" charset="0"/>
              <a:buChar char="•"/>
            </a:pPr>
            <a:r>
              <a:rPr lang="en-US" altLang="en-US" sz="2800" dirty="0"/>
              <a:t>20 more than IPv4</a:t>
            </a:r>
          </a:p>
        </p:txBody>
      </p:sp>
    </p:spTree>
    <p:extLst>
      <p:ext uri="{BB962C8B-B14F-4D97-AF65-F5344CB8AC3E}">
        <p14:creationId xmlns:p14="http://schemas.microsoft.com/office/powerpoint/2010/main" val="3410453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Examination</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4</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588952"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latin typeface="+mj-lt"/>
            </a:endParaRPr>
          </a:p>
          <a:p>
            <a:r>
              <a:rPr lang="en-SG" dirty="0">
                <a:latin typeface="+mj-lt"/>
              </a:rPr>
              <a:t>Two hours long, Paper-Pen (Hard Copy)</a:t>
            </a:r>
          </a:p>
          <a:p>
            <a:r>
              <a:rPr lang="en-SG" dirty="0">
                <a:latin typeface="+mj-lt"/>
              </a:rPr>
              <a:t>Drafted: 5 questions, 40 marks overall</a:t>
            </a:r>
          </a:p>
          <a:p>
            <a:r>
              <a:rPr lang="en-SG" dirty="0">
                <a:latin typeface="+mj-lt"/>
              </a:rPr>
              <a:t>Open book examination</a:t>
            </a:r>
          </a:p>
          <a:p>
            <a:pPr lvl="1"/>
            <a:r>
              <a:rPr lang="en-SG" dirty="0">
                <a:latin typeface="+mj-lt"/>
              </a:rPr>
              <a:t>Lecture notes, slides, any printed non electronic material is allowed</a:t>
            </a:r>
          </a:p>
          <a:p>
            <a:pPr lvl="1"/>
            <a:r>
              <a:rPr lang="en-SG" dirty="0">
                <a:latin typeface="+mj-lt"/>
              </a:rPr>
              <a:t>Approved calculators are allowed</a:t>
            </a:r>
          </a:p>
          <a:p>
            <a:pPr lvl="1"/>
            <a:r>
              <a:rPr lang="en-SG" dirty="0">
                <a:latin typeface="+mj-lt"/>
              </a:rPr>
              <a:t>No Laptop/Tablet </a:t>
            </a:r>
            <a:r>
              <a:rPr lang="en-SG" dirty="0">
                <a:latin typeface="+mj-lt"/>
                <a:sym typeface="Wingdings" pitchFamily="2" charset="2"/>
              </a:rPr>
              <a:t> (not in my hand)</a:t>
            </a:r>
          </a:p>
          <a:p>
            <a:pPr marL="457200" lvl="1" indent="0">
              <a:buNone/>
            </a:pPr>
            <a:endParaRPr lang="en-SG" dirty="0"/>
          </a:p>
          <a:p>
            <a:r>
              <a:rPr lang="en-SG" dirty="0">
                <a:latin typeface="+mj-lt"/>
              </a:rPr>
              <a:t>How do examination questions look like? Please attend tutorial next week</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657919349"/>
      </p:ext>
    </p:extLst>
  </p:cSld>
  <p:clrMapOvr>
    <a:masterClrMapping/>
  </p:clrMapOvr>
  <mc:AlternateContent xmlns:mc="http://schemas.openxmlformats.org/markup-compatibility/2006">
    <mc:Choice xmlns:p14="http://schemas.microsoft.com/office/powerpoint/2010/main" Requires="p14">
      <p:transition spd="slow" p14:dur="2000" advTm="61976"/>
    </mc:Choice>
    <mc:Fallback>
      <p:transition spd="slow" advTm="619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0C9-2B36-4E69-8222-D9F4BCA09178}"/>
              </a:ext>
            </a:extLst>
          </p:cNvPr>
          <p:cNvSpPr>
            <a:spLocks noGrp="1"/>
          </p:cNvSpPr>
          <p:nvPr>
            <p:ph type="title"/>
          </p:nvPr>
        </p:nvSpPr>
        <p:spPr/>
        <p:txBody>
          <a:bodyPr/>
          <a:lstStyle/>
          <a:p>
            <a:r>
              <a:rPr lang="en-US" dirty="0"/>
              <a:t>6LoWPAN header compression</a:t>
            </a:r>
          </a:p>
        </p:txBody>
      </p:sp>
      <p:sp>
        <p:nvSpPr>
          <p:cNvPr id="3" name="Content Placeholder 2">
            <a:extLst>
              <a:ext uri="{FF2B5EF4-FFF2-40B4-BE49-F238E27FC236}">
                <a16:creationId xmlns:a16="http://schemas.microsoft.com/office/drawing/2014/main" id="{3C36243B-8C36-4EA4-87F6-A0BE402F910F}"/>
              </a:ext>
            </a:extLst>
          </p:cNvPr>
          <p:cNvSpPr>
            <a:spLocks noGrp="1"/>
          </p:cNvSpPr>
          <p:nvPr>
            <p:ph idx="1"/>
          </p:nvPr>
        </p:nvSpPr>
        <p:spPr/>
        <p:txBody>
          <a:bodyPr>
            <a:normAutofit fontScale="92500" lnSpcReduction="20000"/>
          </a:bodyPr>
          <a:lstStyle/>
          <a:p>
            <a:r>
              <a:rPr lang="en-US" dirty="0">
                <a:latin typeface="+mj-lt"/>
              </a:rPr>
              <a:t>40 bytes of IPv6 header are a lot for a 127-byte payload</a:t>
            </a:r>
          </a:p>
          <a:p>
            <a:r>
              <a:rPr lang="en-US" dirty="0">
                <a:latin typeface="+mj-lt"/>
              </a:rPr>
              <a:t>Most important goals</a:t>
            </a:r>
          </a:p>
          <a:p>
            <a:pPr lvl="1"/>
            <a:r>
              <a:rPr lang="en-US" dirty="0">
                <a:latin typeface="+mj-lt"/>
              </a:rPr>
              <a:t>Communication with devices in the 15.4 network should be low-overhead</a:t>
            </a:r>
          </a:p>
          <a:p>
            <a:pPr lvl="1"/>
            <a:r>
              <a:rPr lang="en-US" dirty="0">
                <a:latin typeface="+mj-lt"/>
              </a:rPr>
              <a:t>Communication outside of the 15.4 network should still minimize overhead where possible</a:t>
            </a:r>
          </a:p>
          <a:p>
            <a:pPr lvl="1"/>
            <a:endParaRPr lang="en-US" dirty="0">
              <a:latin typeface="+mj-lt"/>
            </a:endParaRPr>
          </a:p>
          <a:p>
            <a:r>
              <a:rPr lang="en-US" dirty="0">
                <a:latin typeface="+mj-lt"/>
              </a:rPr>
              <a:t>Assume a bunch of common parameters to save space</a:t>
            </a:r>
          </a:p>
          <a:p>
            <a:pPr lvl="1"/>
            <a:r>
              <a:rPr lang="en-US" dirty="0">
                <a:latin typeface="+mj-lt"/>
              </a:rPr>
              <a:t>A bunch of options are set to default values</a:t>
            </a:r>
          </a:p>
          <a:p>
            <a:pPr lvl="1"/>
            <a:r>
              <a:rPr lang="en-US" dirty="0">
                <a:latin typeface="+mj-lt"/>
              </a:rPr>
              <a:t>Payload length can be re-determined from packet length</a:t>
            </a:r>
          </a:p>
          <a:p>
            <a:pPr lvl="1"/>
            <a:r>
              <a:rPr lang="en-US" dirty="0">
                <a:latin typeface="+mj-lt"/>
              </a:rPr>
              <a:t>Source/Destination addresses can often be reassembled from link layer data</a:t>
            </a:r>
          </a:p>
          <a:p>
            <a:pPr lvl="2"/>
            <a:r>
              <a:rPr lang="en-US" dirty="0">
                <a:latin typeface="+mj-lt"/>
              </a:rPr>
              <a:t>Plus information about network address assignment known by routers</a:t>
            </a:r>
          </a:p>
          <a:p>
            <a:pPr lvl="1"/>
            <a:endParaRPr lang="en-US" dirty="0">
              <a:latin typeface="+mj-lt"/>
            </a:endParaRPr>
          </a:p>
          <a:p>
            <a:r>
              <a:rPr lang="en-US" dirty="0">
                <a:latin typeface="+mj-lt"/>
              </a:rPr>
              <a:t>Border router “inflates” the packet before sending externally</a:t>
            </a:r>
          </a:p>
        </p:txBody>
      </p:sp>
      <p:sp>
        <p:nvSpPr>
          <p:cNvPr id="4" name="Slide Number Placeholder 3">
            <a:extLst>
              <a:ext uri="{FF2B5EF4-FFF2-40B4-BE49-F238E27FC236}">
                <a16:creationId xmlns:a16="http://schemas.microsoft.com/office/drawing/2014/main" id="{E82BC233-AB2E-45FA-97B8-C059BFB71D0C}"/>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1956096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647A-9EC2-4B6D-9D0D-1094C32FEC9B}"/>
              </a:ext>
            </a:extLst>
          </p:cNvPr>
          <p:cNvSpPr>
            <a:spLocks noGrp="1"/>
          </p:cNvSpPr>
          <p:nvPr>
            <p:ph type="title"/>
          </p:nvPr>
        </p:nvSpPr>
        <p:spPr/>
        <p:txBody>
          <a:bodyPr/>
          <a:lstStyle/>
          <a:p>
            <a:r>
              <a:rPr lang="en-US" dirty="0"/>
              <a:t>6LoWPAN fragmentation</a:t>
            </a:r>
          </a:p>
        </p:txBody>
      </p:sp>
      <p:sp>
        <p:nvSpPr>
          <p:cNvPr id="3" name="Content Placeholder 2">
            <a:extLst>
              <a:ext uri="{FF2B5EF4-FFF2-40B4-BE49-F238E27FC236}">
                <a16:creationId xmlns:a16="http://schemas.microsoft.com/office/drawing/2014/main" id="{6C665228-10A0-4E1D-A781-302C119E2982}"/>
              </a:ext>
            </a:extLst>
          </p:cNvPr>
          <p:cNvSpPr>
            <a:spLocks noGrp="1"/>
          </p:cNvSpPr>
          <p:nvPr>
            <p:ph idx="1"/>
          </p:nvPr>
        </p:nvSpPr>
        <p:spPr>
          <a:xfrm>
            <a:off x="838200" y="1439862"/>
            <a:ext cx="10515600" cy="4351338"/>
          </a:xfrm>
        </p:spPr>
        <p:txBody>
          <a:bodyPr/>
          <a:lstStyle/>
          <a:p>
            <a:r>
              <a:rPr lang="en-US" dirty="0"/>
              <a:t>Only the first packet of the fragments will hold the IPv6 header</a:t>
            </a:r>
          </a:p>
          <a:p>
            <a:pPr lvl="1"/>
            <a:r>
              <a:rPr lang="en-US" dirty="0"/>
              <a:t>Tag, offset, and size are used to reconstruct</a:t>
            </a:r>
          </a:p>
          <a:p>
            <a:pPr lvl="1"/>
            <a:endParaRPr lang="en-US" dirty="0"/>
          </a:p>
          <a:p>
            <a:endParaRPr lang="en-US" dirty="0"/>
          </a:p>
        </p:txBody>
      </p:sp>
      <p:sp>
        <p:nvSpPr>
          <p:cNvPr id="4" name="Slide Number Placeholder 3">
            <a:extLst>
              <a:ext uri="{FF2B5EF4-FFF2-40B4-BE49-F238E27FC236}">
                <a16:creationId xmlns:a16="http://schemas.microsoft.com/office/drawing/2014/main" id="{425B777C-646A-451D-A64A-4340DCB78F54}"/>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6" name="Picture 5">
            <a:extLst>
              <a:ext uri="{FF2B5EF4-FFF2-40B4-BE49-F238E27FC236}">
                <a16:creationId xmlns:a16="http://schemas.microsoft.com/office/drawing/2014/main" id="{90196A03-1DF4-40AD-B5B8-5DE6A3173DA8}"/>
              </a:ext>
            </a:extLst>
          </p:cNvPr>
          <p:cNvPicPr>
            <a:picLocks noChangeAspect="1"/>
          </p:cNvPicPr>
          <p:nvPr/>
        </p:nvPicPr>
        <p:blipFill>
          <a:blip r:embed="rId2"/>
          <a:stretch>
            <a:fillRect/>
          </a:stretch>
        </p:blipFill>
        <p:spPr>
          <a:xfrm>
            <a:off x="402172" y="2542993"/>
            <a:ext cx="5267742" cy="3248207"/>
          </a:xfrm>
          <a:prstGeom prst="rect">
            <a:avLst/>
          </a:prstGeom>
        </p:spPr>
      </p:pic>
      <p:pic>
        <p:nvPicPr>
          <p:cNvPr id="8" name="Picture 7">
            <a:extLst>
              <a:ext uri="{FF2B5EF4-FFF2-40B4-BE49-F238E27FC236}">
                <a16:creationId xmlns:a16="http://schemas.microsoft.com/office/drawing/2014/main" id="{029470CC-420D-4535-AE90-2DAA5F47AA5D}"/>
              </a:ext>
            </a:extLst>
          </p:cNvPr>
          <p:cNvPicPr>
            <a:picLocks noChangeAspect="1"/>
          </p:cNvPicPr>
          <p:nvPr/>
        </p:nvPicPr>
        <p:blipFill>
          <a:blip r:embed="rId3"/>
          <a:stretch>
            <a:fillRect/>
          </a:stretch>
        </p:blipFill>
        <p:spPr>
          <a:xfrm>
            <a:off x="5673924" y="2376146"/>
            <a:ext cx="6115904" cy="3581900"/>
          </a:xfrm>
          <a:prstGeom prst="rect">
            <a:avLst/>
          </a:prstGeom>
        </p:spPr>
      </p:pic>
    </p:spTree>
    <p:extLst>
      <p:ext uri="{BB962C8B-B14F-4D97-AF65-F5344CB8AC3E}">
        <p14:creationId xmlns:p14="http://schemas.microsoft.com/office/powerpoint/2010/main" val="2169608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601207-F154-47B2-A678-A984EDB7BBB5}"/>
              </a:ext>
            </a:extLst>
          </p:cNvPr>
          <p:cNvPicPr>
            <a:picLocks noChangeAspect="1"/>
          </p:cNvPicPr>
          <p:nvPr/>
        </p:nvPicPr>
        <p:blipFill>
          <a:blip r:embed="rId2"/>
          <a:stretch>
            <a:fillRect/>
          </a:stretch>
        </p:blipFill>
        <p:spPr>
          <a:xfrm>
            <a:off x="5553276" y="2133964"/>
            <a:ext cx="5882035" cy="2642979"/>
          </a:xfrm>
          <a:prstGeom prst="rect">
            <a:avLst/>
          </a:prstGeom>
        </p:spPr>
      </p:pic>
      <p:sp>
        <p:nvSpPr>
          <p:cNvPr id="2" name="Title 1">
            <a:extLst>
              <a:ext uri="{FF2B5EF4-FFF2-40B4-BE49-F238E27FC236}">
                <a16:creationId xmlns:a16="http://schemas.microsoft.com/office/drawing/2014/main" id="{4991D3F7-04EB-4932-A71A-5FC138761F1F}"/>
              </a:ext>
            </a:extLst>
          </p:cNvPr>
          <p:cNvSpPr>
            <a:spLocks noGrp="1"/>
          </p:cNvSpPr>
          <p:nvPr>
            <p:ph type="title"/>
          </p:nvPr>
        </p:nvSpPr>
        <p:spPr/>
        <p:txBody>
          <a:bodyPr/>
          <a:lstStyle/>
          <a:p>
            <a:r>
              <a:rPr lang="en-US" dirty="0"/>
              <a:t>Constrained Application Protocol - </a:t>
            </a:r>
            <a:r>
              <a:rPr lang="en-US" dirty="0" err="1"/>
              <a:t>CoAP</a:t>
            </a:r>
            <a:endParaRPr lang="en-US" dirty="0"/>
          </a:p>
        </p:txBody>
      </p:sp>
      <p:sp>
        <p:nvSpPr>
          <p:cNvPr id="3" name="Content Placeholder 2">
            <a:extLst>
              <a:ext uri="{FF2B5EF4-FFF2-40B4-BE49-F238E27FC236}">
                <a16:creationId xmlns:a16="http://schemas.microsoft.com/office/drawing/2014/main" id="{6A42FB43-A701-4C94-8A4D-923623BAA861}"/>
              </a:ext>
            </a:extLst>
          </p:cNvPr>
          <p:cNvSpPr>
            <a:spLocks noGrp="1"/>
          </p:cNvSpPr>
          <p:nvPr>
            <p:ph idx="1"/>
          </p:nvPr>
        </p:nvSpPr>
        <p:spPr>
          <a:xfrm>
            <a:off x="838200" y="1453334"/>
            <a:ext cx="10515600" cy="4351338"/>
          </a:xfrm>
        </p:spPr>
        <p:txBody>
          <a:bodyPr>
            <a:normAutofit fontScale="92500" lnSpcReduction="10000"/>
          </a:bodyPr>
          <a:lstStyle/>
          <a:p>
            <a:r>
              <a:rPr lang="en-US" dirty="0">
                <a:latin typeface="+mj-lt"/>
              </a:rPr>
              <a:t>HTTP, but over UDP targeting less-capable devices</a:t>
            </a:r>
          </a:p>
          <a:p>
            <a:pPr lvl="1"/>
            <a:r>
              <a:rPr lang="en-US" dirty="0">
                <a:latin typeface="+mj-lt"/>
              </a:rPr>
              <a:t>Same REST architecture</a:t>
            </a:r>
          </a:p>
          <a:p>
            <a:pPr lvl="1"/>
            <a:r>
              <a:rPr lang="en-US" dirty="0">
                <a:latin typeface="+mj-lt"/>
              </a:rPr>
              <a:t>Adds capability for automatic retransmissions</a:t>
            </a:r>
          </a:p>
          <a:p>
            <a:endParaRPr lang="en-US" dirty="0">
              <a:latin typeface="+mj-lt"/>
            </a:endParaRPr>
          </a:p>
          <a:p>
            <a:endParaRPr lang="en-US" dirty="0">
              <a:latin typeface="+mj-lt"/>
            </a:endParaRPr>
          </a:p>
          <a:p>
            <a:endParaRPr lang="en-US" dirty="0">
              <a:latin typeface="+mj-lt"/>
            </a:endParaRPr>
          </a:p>
          <a:p>
            <a:endParaRPr lang="en-US" dirty="0">
              <a:latin typeface="+mj-lt"/>
            </a:endParaRPr>
          </a:p>
          <a:p>
            <a:r>
              <a:rPr lang="en-US" dirty="0" err="1">
                <a:latin typeface="+mj-lt"/>
              </a:rPr>
              <a:t>CoAP</a:t>
            </a:r>
            <a:r>
              <a:rPr lang="en-US" dirty="0">
                <a:latin typeface="+mj-lt"/>
              </a:rPr>
              <a:t> Requests</a:t>
            </a:r>
          </a:p>
          <a:p>
            <a:pPr lvl="1"/>
            <a:r>
              <a:rPr lang="en-US" dirty="0">
                <a:latin typeface="+mj-lt"/>
              </a:rPr>
              <a:t>Have a type: GET, POST, PUT, DELETE</a:t>
            </a:r>
          </a:p>
          <a:p>
            <a:pPr lvl="1"/>
            <a:r>
              <a:rPr lang="en-US" dirty="0">
                <a:latin typeface="+mj-lt"/>
              </a:rPr>
              <a:t>Have a URL: /file/</a:t>
            </a:r>
            <a:r>
              <a:rPr lang="en-US" dirty="0" err="1">
                <a:latin typeface="+mj-lt"/>
              </a:rPr>
              <a:t>etc</a:t>
            </a:r>
            <a:endParaRPr lang="en-US" dirty="0">
              <a:latin typeface="+mj-lt"/>
            </a:endParaRPr>
          </a:p>
          <a:p>
            <a:pPr lvl="1"/>
            <a:r>
              <a:rPr lang="en-US" dirty="0">
                <a:latin typeface="+mj-lt"/>
              </a:rPr>
              <a:t>Have data up to 65 KB</a:t>
            </a:r>
          </a:p>
          <a:p>
            <a:endParaRPr lang="en-US" dirty="0"/>
          </a:p>
        </p:txBody>
      </p:sp>
      <p:sp>
        <p:nvSpPr>
          <p:cNvPr id="4" name="Slide Number Placeholder 3">
            <a:extLst>
              <a:ext uri="{FF2B5EF4-FFF2-40B4-BE49-F238E27FC236}">
                <a16:creationId xmlns:a16="http://schemas.microsoft.com/office/drawing/2014/main" id="{A0206AAC-0192-4786-BF79-87A0B0C1242B}"/>
              </a:ext>
            </a:extLst>
          </p:cNvPr>
          <p:cNvSpPr>
            <a:spLocks noGrp="1"/>
          </p:cNvSpPr>
          <p:nvPr>
            <p:ph type="sldNum" sz="quarter" idx="12"/>
          </p:nvPr>
        </p:nvSpPr>
        <p:spPr/>
        <p:txBody>
          <a:bodyPr/>
          <a:lstStyle/>
          <a:p>
            <a:fld id="{0778C724-3839-4D76-A707-B4C23905D055}" type="slidenum">
              <a:rPr lang="en-US" smtClean="0"/>
              <a:t>42</a:t>
            </a:fld>
            <a:endParaRPr lang="en-US"/>
          </a:p>
        </p:txBody>
      </p:sp>
    </p:spTree>
    <p:extLst>
      <p:ext uri="{BB962C8B-B14F-4D97-AF65-F5344CB8AC3E}">
        <p14:creationId xmlns:p14="http://schemas.microsoft.com/office/powerpoint/2010/main" val="1809580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b="1" dirty="0"/>
              <a:t>ZigBee</a:t>
            </a:r>
          </a:p>
          <a:p>
            <a:pPr marL="514350" indent="-514350">
              <a:buAutoNum type="arabicPeriod"/>
            </a:pPr>
            <a:r>
              <a:rPr lang="en-US" dirty="0" err="1">
                <a:latin typeface="+mj-lt"/>
              </a:rPr>
              <a:t>WiFi</a:t>
            </a:r>
            <a:r>
              <a:rPr lang="en-US" dirty="0">
                <a:latin typeface="+mj-lt"/>
              </a:rPr>
              <a:t> </a:t>
            </a:r>
          </a:p>
          <a:p>
            <a:pPr marL="514350" indent="-514350">
              <a:buAutoNum type="arabicPeriod"/>
            </a:pPr>
            <a:r>
              <a:rPr lang="en-US" dirty="0">
                <a:latin typeface="+mj-lt"/>
              </a:rPr>
              <a:t>Recall: </a:t>
            </a:r>
            <a:r>
              <a:rPr lang="en-US" dirty="0" err="1">
                <a:latin typeface="+mj-lt"/>
              </a:rPr>
              <a:t>WiFi</a:t>
            </a:r>
            <a:r>
              <a:rPr lang="en-US" dirty="0">
                <a:latin typeface="+mj-lt"/>
              </a:rPr>
              <a:t> Mac</a:t>
            </a:r>
          </a:p>
          <a:p>
            <a:pPr marL="514350" indent="-514350">
              <a:buAutoNum type="arabicPeriod"/>
            </a:pPr>
            <a:r>
              <a:rPr lang="en-US" dirty="0" err="1">
                <a:latin typeface="+mj-lt"/>
              </a:rPr>
              <a:t>WiFi</a:t>
            </a:r>
            <a:r>
              <a:rPr lang="en-US" dirty="0">
                <a:latin typeface="+mj-lt"/>
              </a:rPr>
              <a:t> History</a:t>
            </a:r>
          </a:p>
          <a:p>
            <a:pPr marL="514350" indent="-514350">
              <a:buAutoNum type="arabicPeriod"/>
            </a:pPr>
            <a:r>
              <a:rPr lang="en-US" dirty="0">
                <a:latin typeface="+mj-lt"/>
              </a:rPr>
              <a:t>Cellular basics</a:t>
            </a: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43</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872075223"/>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97B9-F7BD-4318-8A7B-FFDCBF474C90}"/>
              </a:ext>
            </a:extLst>
          </p:cNvPr>
          <p:cNvSpPr>
            <a:spLocks noGrp="1"/>
          </p:cNvSpPr>
          <p:nvPr>
            <p:ph type="title"/>
          </p:nvPr>
        </p:nvSpPr>
        <p:spPr/>
        <p:txBody>
          <a:bodyPr/>
          <a:lstStyle/>
          <a:p>
            <a:r>
              <a:rPr lang="en-US" dirty="0"/>
              <a:t>ZigBee goals</a:t>
            </a:r>
          </a:p>
        </p:txBody>
      </p:sp>
      <p:sp>
        <p:nvSpPr>
          <p:cNvPr id="3" name="Content Placeholder 2">
            <a:extLst>
              <a:ext uri="{FF2B5EF4-FFF2-40B4-BE49-F238E27FC236}">
                <a16:creationId xmlns:a16="http://schemas.microsoft.com/office/drawing/2014/main" id="{64893BB4-8809-44FF-94D8-1FF4FDA0EF67}"/>
              </a:ext>
            </a:extLst>
          </p:cNvPr>
          <p:cNvSpPr>
            <a:spLocks noGrp="1"/>
          </p:cNvSpPr>
          <p:nvPr>
            <p:ph idx="1"/>
          </p:nvPr>
        </p:nvSpPr>
        <p:spPr/>
        <p:txBody>
          <a:bodyPr/>
          <a:lstStyle/>
          <a:p>
            <a:r>
              <a:rPr lang="en-US" dirty="0">
                <a:latin typeface="+mj-lt"/>
              </a:rPr>
              <a:t>Enable automatic communication between devices</a:t>
            </a:r>
          </a:p>
          <a:p>
            <a:pPr lvl="1"/>
            <a:r>
              <a:rPr lang="en-US" dirty="0">
                <a:latin typeface="+mj-lt"/>
              </a:rPr>
              <a:t>Low complexity</a:t>
            </a:r>
          </a:p>
          <a:p>
            <a:pPr lvl="1"/>
            <a:r>
              <a:rPr lang="en-US" dirty="0">
                <a:latin typeface="+mj-lt"/>
              </a:rPr>
              <a:t>Low power</a:t>
            </a:r>
          </a:p>
          <a:p>
            <a:pPr lvl="1"/>
            <a:r>
              <a:rPr lang="en-US" dirty="0">
                <a:latin typeface="+mj-lt"/>
              </a:rPr>
              <a:t>Focus on home automation and industrial control/monitoring</a:t>
            </a:r>
          </a:p>
          <a:p>
            <a:pPr lvl="1"/>
            <a:endParaRPr lang="en-US" dirty="0">
              <a:latin typeface="+mj-lt"/>
            </a:endParaRPr>
          </a:p>
          <a:p>
            <a:r>
              <a:rPr lang="en-US" dirty="0">
                <a:latin typeface="+mj-lt"/>
              </a:rPr>
              <a:t>From our perspective</a:t>
            </a:r>
          </a:p>
          <a:p>
            <a:pPr lvl="1"/>
            <a:r>
              <a:rPr lang="en-US" dirty="0">
                <a:latin typeface="+mj-lt"/>
              </a:rPr>
              <a:t>802.15.4 PHY and MAC</a:t>
            </a:r>
          </a:p>
          <a:p>
            <a:pPr marL="457200" lvl="1" indent="0">
              <a:buNone/>
            </a:pPr>
            <a:r>
              <a:rPr lang="en-US" dirty="0">
                <a:latin typeface="+mj-lt"/>
              </a:rPr>
              <a:t>Designed for higher-power devices than Thread or BLE</a:t>
            </a:r>
          </a:p>
          <a:p>
            <a:pPr lvl="2"/>
            <a:r>
              <a:rPr lang="en-US" dirty="0">
                <a:latin typeface="+mj-lt"/>
              </a:rPr>
              <a:t>Although still relatively low power</a:t>
            </a:r>
          </a:p>
        </p:txBody>
      </p:sp>
      <p:sp>
        <p:nvSpPr>
          <p:cNvPr id="4" name="Slide Number Placeholder 3">
            <a:extLst>
              <a:ext uri="{FF2B5EF4-FFF2-40B4-BE49-F238E27FC236}">
                <a16:creationId xmlns:a16="http://schemas.microsoft.com/office/drawing/2014/main" id="{F2C6E63C-ED9C-4661-BDCC-7465CB1BEE45}"/>
              </a:ext>
            </a:extLst>
          </p:cNvPr>
          <p:cNvSpPr>
            <a:spLocks noGrp="1"/>
          </p:cNvSpPr>
          <p:nvPr>
            <p:ph type="sldNum" sz="quarter" idx="12"/>
          </p:nvPr>
        </p:nvSpPr>
        <p:spPr/>
        <p:txBody>
          <a:bodyPr/>
          <a:lstStyle/>
          <a:p>
            <a:fld id="{0778C724-3839-4D76-A707-B4C23905D055}" type="slidenum">
              <a:rPr lang="en-US" smtClean="0"/>
              <a:t>44</a:t>
            </a:fld>
            <a:endParaRPr lang="en-US"/>
          </a:p>
        </p:txBody>
      </p:sp>
    </p:spTree>
    <p:extLst>
      <p:ext uri="{BB962C8B-B14F-4D97-AF65-F5344CB8AC3E}">
        <p14:creationId xmlns:p14="http://schemas.microsoft.com/office/powerpoint/2010/main" val="595848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56CD-3225-4D30-86D7-B0DCB6F11A16}"/>
              </a:ext>
            </a:extLst>
          </p:cNvPr>
          <p:cNvSpPr>
            <a:spLocks noGrp="1"/>
          </p:cNvSpPr>
          <p:nvPr>
            <p:ph type="title"/>
          </p:nvPr>
        </p:nvSpPr>
        <p:spPr/>
        <p:txBody>
          <a:bodyPr/>
          <a:lstStyle/>
          <a:p>
            <a:r>
              <a:rPr lang="en-US" dirty="0"/>
              <a:t>ZigBee history</a:t>
            </a:r>
          </a:p>
        </p:txBody>
      </p:sp>
      <p:sp>
        <p:nvSpPr>
          <p:cNvPr id="3" name="Content Placeholder 2">
            <a:extLst>
              <a:ext uri="{FF2B5EF4-FFF2-40B4-BE49-F238E27FC236}">
                <a16:creationId xmlns:a16="http://schemas.microsoft.com/office/drawing/2014/main" id="{29662E97-4731-4E9F-BF89-A73BCE93CF48}"/>
              </a:ext>
            </a:extLst>
          </p:cNvPr>
          <p:cNvSpPr>
            <a:spLocks noGrp="1"/>
          </p:cNvSpPr>
          <p:nvPr>
            <p:ph idx="1"/>
          </p:nvPr>
        </p:nvSpPr>
        <p:spPr/>
        <p:txBody>
          <a:bodyPr>
            <a:normAutofit/>
          </a:bodyPr>
          <a:lstStyle/>
          <a:p>
            <a:r>
              <a:rPr lang="en-US" dirty="0">
                <a:latin typeface="+mj-lt"/>
              </a:rPr>
              <a:t>Intertwined with the creation of 802.15.4</a:t>
            </a:r>
          </a:p>
          <a:p>
            <a:pPr lvl="1"/>
            <a:r>
              <a:rPr lang="en-US" dirty="0">
                <a:latin typeface="+mj-lt"/>
              </a:rPr>
              <a:t>Both are founded around the same time</a:t>
            </a:r>
          </a:p>
          <a:p>
            <a:pPr lvl="1"/>
            <a:r>
              <a:rPr lang="en-US" dirty="0">
                <a:latin typeface="+mj-lt"/>
              </a:rPr>
              <a:t>ZigBee Alliance involved in the original 802.15.4 specification</a:t>
            </a:r>
          </a:p>
          <a:p>
            <a:pPr lvl="2"/>
            <a:r>
              <a:rPr lang="en-US" dirty="0">
                <a:latin typeface="+mj-lt"/>
              </a:rPr>
              <a:t>Recently renamed: Connectivity Standards Alliance (CSA)</a:t>
            </a:r>
          </a:p>
          <a:p>
            <a:pPr lvl="1"/>
            <a:r>
              <a:rPr lang="en-US" dirty="0">
                <a:latin typeface="+mj-lt"/>
              </a:rPr>
              <a:t>Original plan: 802.11/</a:t>
            </a:r>
            <a:r>
              <a:rPr lang="en-US" dirty="0" err="1">
                <a:latin typeface="+mj-lt"/>
              </a:rPr>
              <a:t>WiFi</a:t>
            </a:r>
            <a:r>
              <a:rPr lang="en-US" dirty="0">
                <a:latin typeface="+mj-lt"/>
              </a:rPr>
              <a:t> &lt;-&gt; 802.15.4/ZigBee</a:t>
            </a:r>
          </a:p>
          <a:p>
            <a:pPr lvl="1"/>
            <a:endParaRPr lang="en-US" dirty="0"/>
          </a:p>
          <a:p>
            <a:endParaRPr lang="en-US" dirty="0"/>
          </a:p>
        </p:txBody>
      </p:sp>
      <p:sp>
        <p:nvSpPr>
          <p:cNvPr id="4" name="Slide Number Placeholder 3">
            <a:extLst>
              <a:ext uri="{FF2B5EF4-FFF2-40B4-BE49-F238E27FC236}">
                <a16:creationId xmlns:a16="http://schemas.microsoft.com/office/drawing/2014/main" id="{96335FCD-C219-4F59-8F83-3FFE45DCB4E6}"/>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3201460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532F6E-4F5A-4571-9F88-06A2608B7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464" y="101142"/>
            <a:ext cx="10208088" cy="6447731"/>
          </a:xfrm>
          <a:prstGeom prst="rect">
            <a:avLst/>
          </a:prstGeom>
        </p:spPr>
      </p:pic>
      <p:sp>
        <p:nvSpPr>
          <p:cNvPr id="5" name="Title 4">
            <a:extLst>
              <a:ext uri="{FF2B5EF4-FFF2-40B4-BE49-F238E27FC236}">
                <a16:creationId xmlns:a16="http://schemas.microsoft.com/office/drawing/2014/main" id="{70D658F0-6484-4A59-A132-DE7C54B6297C}"/>
              </a:ext>
            </a:extLst>
          </p:cNvPr>
          <p:cNvSpPr>
            <a:spLocks noGrp="1"/>
          </p:cNvSpPr>
          <p:nvPr>
            <p:ph type="title"/>
          </p:nvPr>
        </p:nvSpPr>
        <p:spPr>
          <a:xfrm>
            <a:off x="607596" y="228600"/>
            <a:ext cx="4290976" cy="685800"/>
          </a:xfrm>
        </p:spPr>
        <p:txBody>
          <a:bodyPr/>
          <a:lstStyle/>
          <a:p>
            <a:r>
              <a:rPr lang="en-US" dirty="0"/>
              <a:t>ZigBee stack</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46</a:t>
            </a:fld>
            <a:endParaRPr lang="en-US"/>
          </a:p>
        </p:txBody>
      </p:sp>
    </p:spTree>
    <p:extLst>
      <p:ext uri="{BB962C8B-B14F-4D97-AF65-F5344CB8AC3E}">
        <p14:creationId xmlns:p14="http://schemas.microsoft.com/office/powerpoint/2010/main" val="2572601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97B9-F7BD-4318-8A7B-FFDCBF474C90}"/>
              </a:ext>
            </a:extLst>
          </p:cNvPr>
          <p:cNvSpPr>
            <a:spLocks noGrp="1"/>
          </p:cNvSpPr>
          <p:nvPr>
            <p:ph type="title"/>
          </p:nvPr>
        </p:nvSpPr>
        <p:spPr/>
        <p:txBody>
          <a:bodyPr/>
          <a:lstStyle/>
          <a:p>
            <a:r>
              <a:rPr lang="en-US" dirty="0"/>
              <a:t>Use of 802.15.4</a:t>
            </a:r>
          </a:p>
        </p:txBody>
      </p:sp>
      <p:sp>
        <p:nvSpPr>
          <p:cNvPr id="3" name="Content Placeholder 2">
            <a:extLst>
              <a:ext uri="{FF2B5EF4-FFF2-40B4-BE49-F238E27FC236}">
                <a16:creationId xmlns:a16="http://schemas.microsoft.com/office/drawing/2014/main" id="{64893BB4-8809-44FF-94D8-1FF4FDA0EF67}"/>
              </a:ext>
            </a:extLst>
          </p:cNvPr>
          <p:cNvSpPr>
            <a:spLocks noGrp="1"/>
          </p:cNvSpPr>
          <p:nvPr>
            <p:ph idx="1"/>
          </p:nvPr>
        </p:nvSpPr>
        <p:spPr>
          <a:xfrm>
            <a:off x="810792" y="1476691"/>
            <a:ext cx="10515600" cy="4351338"/>
          </a:xfrm>
        </p:spPr>
        <p:txBody>
          <a:bodyPr/>
          <a:lstStyle/>
          <a:p>
            <a:r>
              <a:rPr lang="en-US" dirty="0">
                <a:latin typeface="+mj-lt"/>
              </a:rPr>
              <a:t>Basic answer: everything</a:t>
            </a:r>
          </a:p>
          <a:p>
            <a:pPr lvl="1"/>
            <a:r>
              <a:rPr lang="en-US" dirty="0">
                <a:latin typeface="+mj-lt"/>
              </a:rPr>
              <a:t>Reuse all of PHY (including non-2.4 GHz channels)</a:t>
            </a:r>
          </a:p>
          <a:p>
            <a:pPr lvl="1"/>
            <a:r>
              <a:rPr lang="en-US" dirty="0">
                <a:latin typeface="+mj-lt"/>
              </a:rPr>
              <a:t>Reuse all of MAC (including beacon-enabled network and GTS)</a:t>
            </a:r>
          </a:p>
          <a:p>
            <a:pPr lvl="2"/>
            <a:r>
              <a:rPr lang="en-US" dirty="0">
                <a:latin typeface="+mj-lt"/>
              </a:rPr>
              <a:t>Same CSMA/CA mechanism</a:t>
            </a:r>
          </a:p>
        </p:txBody>
      </p:sp>
      <p:sp>
        <p:nvSpPr>
          <p:cNvPr id="4" name="Slide Number Placeholder 3">
            <a:extLst>
              <a:ext uri="{FF2B5EF4-FFF2-40B4-BE49-F238E27FC236}">
                <a16:creationId xmlns:a16="http://schemas.microsoft.com/office/drawing/2014/main" id="{F2C6E63C-ED9C-4661-BDCC-7465CB1BEE45}"/>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5" name="Picture 4" descr="Figure 5 from Home networking with IEEE 802.15.4: a developing standard for  low-rate wireless personal area networks | Semantic Scholar">
            <a:extLst>
              <a:ext uri="{FF2B5EF4-FFF2-40B4-BE49-F238E27FC236}">
                <a16:creationId xmlns:a16="http://schemas.microsoft.com/office/drawing/2014/main" id="{A32E9BD3-016F-4052-9CCB-6C3F4B9A6A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65608" y="3279438"/>
            <a:ext cx="4942306" cy="25485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39B0D5-83BB-4BBD-B5B5-04A5B383D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990" y="3429000"/>
            <a:ext cx="5333622" cy="827069"/>
          </a:xfrm>
          <a:prstGeom prst="rect">
            <a:avLst/>
          </a:prstGeom>
        </p:spPr>
      </p:pic>
      <p:pic>
        <p:nvPicPr>
          <p:cNvPr id="7" name="Picture 6">
            <a:extLst>
              <a:ext uri="{FF2B5EF4-FFF2-40B4-BE49-F238E27FC236}">
                <a16:creationId xmlns:a16="http://schemas.microsoft.com/office/drawing/2014/main" id="{7705E3EE-C3A8-4666-B22A-8716B439D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87" y="4864746"/>
            <a:ext cx="5360525" cy="672856"/>
          </a:xfrm>
          <a:prstGeom prst="rect">
            <a:avLst/>
          </a:prstGeom>
        </p:spPr>
      </p:pic>
    </p:spTree>
    <p:extLst>
      <p:ext uri="{BB962C8B-B14F-4D97-AF65-F5344CB8AC3E}">
        <p14:creationId xmlns:p14="http://schemas.microsoft.com/office/powerpoint/2010/main" val="282256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B332-F6D2-44B9-970C-5A1D3C07C9F2}"/>
              </a:ext>
            </a:extLst>
          </p:cNvPr>
          <p:cNvSpPr>
            <a:spLocks noGrp="1"/>
          </p:cNvSpPr>
          <p:nvPr>
            <p:ph type="title"/>
          </p:nvPr>
        </p:nvSpPr>
        <p:spPr/>
        <p:txBody>
          <a:bodyPr/>
          <a:lstStyle/>
          <a:p>
            <a:r>
              <a:rPr lang="en-US" dirty="0"/>
              <a:t>ZigBee devices (same roles as 802.15.4 defines)</a:t>
            </a:r>
          </a:p>
        </p:txBody>
      </p:sp>
      <p:sp>
        <p:nvSpPr>
          <p:cNvPr id="3" name="Content Placeholder 2">
            <a:extLst>
              <a:ext uri="{FF2B5EF4-FFF2-40B4-BE49-F238E27FC236}">
                <a16:creationId xmlns:a16="http://schemas.microsoft.com/office/drawing/2014/main" id="{C35A7D56-028C-49C4-8484-EDDFC1BB4E91}"/>
              </a:ext>
            </a:extLst>
          </p:cNvPr>
          <p:cNvSpPr>
            <a:spLocks noGrp="1"/>
          </p:cNvSpPr>
          <p:nvPr>
            <p:ph idx="1"/>
          </p:nvPr>
        </p:nvSpPr>
        <p:spPr/>
        <p:txBody>
          <a:bodyPr>
            <a:normAutofit fontScale="85000" lnSpcReduction="20000"/>
          </a:bodyPr>
          <a:lstStyle/>
          <a:p>
            <a:r>
              <a:rPr lang="en-US" dirty="0">
                <a:latin typeface="+mj-lt"/>
              </a:rPr>
              <a:t>ZigBee Coordinator (ZC)</a:t>
            </a:r>
          </a:p>
          <a:p>
            <a:pPr lvl="1"/>
            <a:r>
              <a:rPr lang="en-US" dirty="0">
                <a:latin typeface="+mj-lt"/>
              </a:rPr>
              <a:t>Starts the network and decides on key parameters</a:t>
            </a:r>
          </a:p>
          <a:p>
            <a:pPr lvl="1"/>
            <a:r>
              <a:rPr lang="en-US" dirty="0">
                <a:latin typeface="+mj-lt"/>
              </a:rPr>
              <a:t>Is also a Router</a:t>
            </a:r>
          </a:p>
          <a:p>
            <a:endParaRPr lang="en-US" dirty="0">
              <a:latin typeface="+mj-lt"/>
            </a:endParaRPr>
          </a:p>
          <a:p>
            <a:r>
              <a:rPr lang="en-US" dirty="0">
                <a:latin typeface="+mj-lt"/>
              </a:rPr>
              <a:t>ZigBee Router (ZR)</a:t>
            </a:r>
          </a:p>
          <a:p>
            <a:pPr lvl="1"/>
            <a:r>
              <a:rPr lang="en-US" dirty="0">
                <a:latin typeface="+mj-lt"/>
              </a:rPr>
              <a:t>Higher-power, more-capable devices</a:t>
            </a:r>
          </a:p>
          <a:p>
            <a:pPr lvl="1"/>
            <a:r>
              <a:rPr lang="en-US" dirty="0">
                <a:latin typeface="+mj-lt"/>
              </a:rPr>
              <a:t>Radios always on (except during inactive </a:t>
            </a:r>
            <a:r>
              <a:rPr lang="en-US" dirty="0" err="1">
                <a:latin typeface="+mj-lt"/>
              </a:rPr>
              <a:t>superframe</a:t>
            </a:r>
            <a:r>
              <a:rPr lang="en-US" dirty="0">
                <a:latin typeface="+mj-lt"/>
              </a:rPr>
              <a:t>)</a:t>
            </a:r>
          </a:p>
          <a:p>
            <a:pPr lvl="1"/>
            <a:r>
              <a:rPr lang="en-US" dirty="0">
                <a:latin typeface="+mj-lt"/>
              </a:rPr>
              <a:t>Connect to one or more children</a:t>
            </a:r>
          </a:p>
          <a:p>
            <a:pPr lvl="1"/>
            <a:r>
              <a:rPr lang="en-US" dirty="0">
                <a:latin typeface="+mj-lt"/>
              </a:rPr>
              <a:t>Connect to one or more routers</a:t>
            </a:r>
          </a:p>
          <a:p>
            <a:endParaRPr lang="en-US" dirty="0">
              <a:latin typeface="+mj-lt"/>
            </a:endParaRPr>
          </a:p>
          <a:p>
            <a:r>
              <a:rPr lang="en-US" dirty="0">
                <a:latin typeface="+mj-lt"/>
              </a:rPr>
              <a:t>ZigBee End Device (ZED)</a:t>
            </a:r>
          </a:p>
          <a:p>
            <a:pPr lvl="1"/>
            <a:r>
              <a:rPr lang="en-US" dirty="0">
                <a:latin typeface="+mj-lt"/>
              </a:rPr>
              <a:t>Lower-power, less-capable devices</a:t>
            </a:r>
          </a:p>
          <a:p>
            <a:pPr lvl="1"/>
            <a:r>
              <a:rPr lang="en-US" dirty="0">
                <a:latin typeface="+mj-lt"/>
              </a:rPr>
              <a:t>Always a child of one router</a:t>
            </a:r>
          </a:p>
        </p:txBody>
      </p:sp>
      <p:sp>
        <p:nvSpPr>
          <p:cNvPr id="4" name="Slide Number Placeholder 3">
            <a:extLst>
              <a:ext uri="{FF2B5EF4-FFF2-40B4-BE49-F238E27FC236}">
                <a16:creationId xmlns:a16="http://schemas.microsoft.com/office/drawing/2014/main" id="{83F3BE02-CA0D-464F-AA11-83BF70CEB122}"/>
              </a:ext>
            </a:extLst>
          </p:cNvPr>
          <p:cNvSpPr>
            <a:spLocks noGrp="1"/>
          </p:cNvSpPr>
          <p:nvPr>
            <p:ph type="sldNum" sz="quarter" idx="12"/>
          </p:nvPr>
        </p:nvSpPr>
        <p:spPr/>
        <p:txBody>
          <a:bodyPr/>
          <a:lstStyle/>
          <a:p>
            <a:fld id="{0778C724-3839-4D76-A707-B4C23905D055}" type="slidenum">
              <a:rPr lang="en-US" smtClean="0"/>
              <a:t>48</a:t>
            </a:fld>
            <a:endParaRPr lang="en-US"/>
          </a:p>
        </p:txBody>
      </p:sp>
    </p:spTree>
    <p:extLst>
      <p:ext uri="{BB962C8B-B14F-4D97-AF65-F5344CB8AC3E}">
        <p14:creationId xmlns:p14="http://schemas.microsoft.com/office/powerpoint/2010/main" val="40149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BA0902-C06C-43E0-AD7B-912DAE64F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566" y="1297489"/>
            <a:ext cx="3976833" cy="3450221"/>
          </a:xfrm>
          <a:prstGeom prst="rect">
            <a:avLst/>
          </a:prstGeom>
        </p:spPr>
      </p:pic>
      <p:sp>
        <p:nvSpPr>
          <p:cNvPr id="2" name="Title 1">
            <a:extLst>
              <a:ext uri="{FF2B5EF4-FFF2-40B4-BE49-F238E27FC236}">
                <a16:creationId xmlns:a16="http://schemas.microsoft.com/office/drawing/2014/main" id="{14CA38E8-4AE4-4111-A7FF-7BC23F4B1A59}"/>
              </a:ext>
            </a:extLst>
          </p:cNvPr>
          <p:cNvSpPr>
            <a:spLocks noGrp="1"/>
          </p:cNvSpPr>
          <p:nvPr>
            <p:ph type="title"/>
          </p:nvPr>
        </p:nvSpPr>
        <p:spPr/>
        <p:txBody>
          <a:bodyPr/>
          <a:lstStyle/>
          <a:p>
            <a:r>
              <a:rPr lang="en-US" dirty="0"/>
              <a:t>Older ZigBee - tree networks</a:t>
            </a:r>
          </a:p>
        </p:txBody>
      </p:sp>
      <p:sp>
        <p:nvSpPr>
          <p:cNvPr id="3" name="Content Placeholder 2">
            <a:extLst>
              <a:ext uri="{FF2B5EF4-FFF2-40B4-BE49-F238E27FC236}">
                <a16:creationId xmlns:a16="http://schemas.microsoft.com/office/drawing/2014/main" id="{1A403F84-2A8B-4F8C-B4EF-892E57BAF0AE}"/>
              </a:ext>
            </a:extLst>
          </p:cNvPr>
          <p:cNvSpPr>
            <a:spLocks noGrp="1"/>
          </p:cNvSpPr>
          <p:nvPr>
            <p:ph idx="1"/>
          </p:nvPr>
        </p:nvSpPr>
        <p:spPr/>
        <p:txBody>
          <a:bodyPr>
            <a:normAutofit lnSpcReduction="10000"/>
          </a:bodyPr>
          <a:lstStyle/>
          <a:p>
            <a:r>
              <a:rPr lang="en-US" dirty="0">
                <a:latin typeface="+mj-lt"/>
              </a:rPr>
              <a:t>Original preferred topology</a:t>
            </a:r>
          </a:p>
          <a:p>
            <a:pPr lvl="1"/>
            <a:endParaRPr lang="en-US" dirty="0">
              <a:latin typeface="+mj-lt"/>
            </a:endParaRPr>
          </a:p>
          <a:p>
            <a:r>
              <a:rPr lang="en-US" dirty="0">
                <a:latin typeface="+mj-lt"/>
              </a:rPr>
              <a:t>Uses beacon-enabled network</a:t>
            </a:r>
          </a:p>
          <a:p>
            <a:pPr lvl="1"/>
            <a:r>
              <a:rPr lang="en-US" dirty="0">
                <a:latin typeface="+mj-lt"/>
              </a:rPr>
              <a:t>Synchronization via beacon </a:t>
            </a:r>
            <a:r>
              <a:rPr lang="en-US" dirty="0" err="1">
                <a:latin typeface="+mj-lt"/>
              </a:rPr>
              <a:t>superframes</a:t>
            </a:r>
            <a:endParaRPr lang="en-US" dirty="0">
              <a:latin typeface="+mj-lt"/>
            </a:endParaRPr>
          </a:p>
          <a:p>
            <a:pPr lvl="1"/>
            <a:r>
              <a:rPr lang="en-US" dirty="0">
                <a:latin typeface="+mj-lt"/>
              </a:rPr>
              <a:t>Can reduce power requirements for routers</a:t>
            </a:r>
          </a:p>
          <a:p>
            <a:pPr lvl="1"/>
            <a:endParaRPr lang="en-US" dirty="0">
              <a:latin typeface="+mj-lt"/>
            </a:endParaRPr>
          </a:p>
          <a:p>
            <a:r>
              <a:rPr lang="en-US" dirty="0">
                <a:latin typeface="+mj-lt"/>
              </a:rPr>
              <a:t>Some things get simpler</a:t>
            </a:r>
          </a:p>
          <a:p>
            <a:pPr lvl="1"/>
            <a:r>
              <a:rPr lang="en-US" dirty="0">
                <a:latin typeface="+mj-lt"/>
              </a:rPr>
              <a:t>Address assignment is simple</a:t>
            </a:r>
          </a:p>
          <a:p>
            <a:pPr lvl="2"/>
            <a:r>
              <a:rPr lang="en-US" dirty="0">
                <a:latin typeface="+mj-lt"/>
              </a:rPr>
              <a:t>If you restrict network size</a:t>
            </a:r>
          </a:p>
          <a:p>
            <a:pPr lvl="1"/>
            <a:r>
              <a:rPr lang="en-US" dirty="0">
                <a:latin typeface="+mj-lt"/>
              </a:rPr>
              <a:t>Routing is straightforward</a:t>
            </a:r>
          </a:p>
          <a:p>
            <a:pPr lvl="2"/>
            <a:r>
              <a:rPr lang="en-US" dirty="0">
                <a:latin typeface="+mj-lt"/>
              </a:rPr>
              <a:t>But likely more hops for router-to-router communication</a:t>
            </a:r>
          </a:p>
        </p:txBody>
      </p:sp>
      <p:sp>
        <p:nvSpPr>
          <p:cNvPr id="4" name="Slide Number Placeholder 3">
            <a:extLst>
              <a:ext uri="{FF2B5EF4-FFF2-40B4-BE49-F238E27FC236}">
                <a16:creationId xmlns:a16="http://schemas.microsoft.com/office/drawing/2014/main" id="{0B45D854-7041-4CEA-A298-B9766A0FE165}"/>
              </a:ext>
            </a:extLst>
          </p:cNvPr>
          <p:cNvSpPr>
            <a:spLocks noGrp="1"/>
          </p:cNvSpPr>
          <p:nvPr>
            <p:ph type="sldNum" sz="quarter" idx="12"/>
          </p:nvPr>
        </p:nvSpPr>
        <p:spPr/>
        <p:txBody>
          <a:bodyPr/>
          <a:lstStyle/>
          <a:p>
            <a:fld id="{0778C724-3839-4D76-A707-B4C23905D055}" type="slidenum">
              <a:rPr lang="en-US" smtClean="0"/>
              <a:t>49</a:t>
            </a:fld>
            <a:endParaRPr lang="en-US"/>
          </a:p>
        </p:txBody>
      </p:sp>
    </p:spTree>
    <p:extLst>
      <p:ext uri="{BB962C8B-B14F-4D97-AF65-F5344CB8AC3E}">
        <p14:creationId xmlns:p14="http://schemas.microsoft.com/office/powerpoint/2010/main" val="1943813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8" y="365125"/>
            <a:ext cx="10767283" cy="1325563"/>
          </a:xfrm>
        </p:spPr>
        <p:txBody>
          <a:bodyPr>
            <a:normAutofit/>
          </a:bodyPr>
          <a:lstStyle/>
          <a:p>
            <a:r>
              <a:rPr lang="en-US" sz="4000" dirty="0">
                <a:latin typeface="+mn-lt"/>
              </a:rPr>
              <a:t>Tutorials</a:t>
            </a:r>
          </a:p>
        </p:txBody>
      </p:sp>
      <p:sp>
        <p:nvSpPr>
          <p:cNvPr id="3" name="Content Placeholder 2"/>
          <p:cNvSpPr>
            <a:spLocks noGrp="1"/>
          </p:cNvSpPr>
          <p:nvPr>
            <p:ph idx="1"/>
          </p:nvPr>
        </p:nvSpPr>
        <p:spPr>
          <a:xfrm>
            <a:off x="536028" y="1415115"/>
            <a:ext cx="11588952" cy="4607844"/>
          </a:xfrm>
        </p:spPr>
        <p:txBody>
          <a:bodyPr>
            <a:normAutofit/>
          </a:bodyPr>
          <a:lstStyle/>
          <a:p>
            <a:pPr marL="0" indent="0">
              <a:buNone/>
            </a:pPr>
            <a:endParaRPr lang="en-SG" dirty="0"/>
          </a:p>
          <a:p>
            <a:pPr marL="457200" lvl="1" indent="0">
              <a:buNone/>
            </a:pPr>
            <a:r>
              <a:rPr lang="en-SG" dirty="0">
                <a:latin typeface="+mj-lt"/>
              </a:rPr>
              <a:t> </a:t>
            </a:r>
          </a:p>
          <a:p>
            <a:pPr marL="0" indent="0">
              <a:buNone/>
            </a:pPr>
            <a:endParaRPr lang="en-US" dirty="0">
              <a:latin typeface="+mj-lt"/>
            </a:endParaRPr>
          </a:p>
        </p:txBody>
      </p:sp>
      <p:sp>
        <p:nvSpPr>
          <p:cNvPr id="11" name="Slide Number Placeholder 10">
            <a:extLst>
              <a:ext uri="{FF2B5EF4-FFF2-40B4-BE49-F238E27FC236}">
                <a16:creationId xmlns:a16="http://schemas.microsoft.com/office/drawing/2014/main" id="{8B7BCA99-E82A-4EED-B013-119252732732}"/>
              </a:ext>
            </a:extLst>
          </p:cNvPr>
          <p:cNvSpPr>
            <a:spLocks noGrp="1"/>
          </p:cNvSpPr>
          <p:nvPr>
            <p:ph type="sldNum" sz="quarter" idx="12"/>
          </p:nvPr>
        </p:nvSpPr>
        <p:spPr>
          <a:xfrm>
            <a:off x="8610600" y="6387980"/>
            <a:ext cx="2743200" cy="365125"/>
          </a:xfrm>
        </p:spPr>
        <p:txBody>
          <a:bodyPr/>
          <a:lstStyle/>
          <a:p>
            <a:fld id="{687B7451-1438-CB4A-8106-82A64F1C7D7B}" type="slidenum">
              <a:rPr lang="sv-SE" smtClean="0"/>
              <a:t>5</a:t>
            </a:fld>
            <a:endParaRPr lang="sv-SE"/>
          </a:p>
        </p:txBody>
      </p:sp>
      <p:sp>
        <p:nvSpPr>
          <p:cNvPr id="5" name="Footer Placeholder 4">
            <a:extLst>
              <a:ext uri="{FF2B5EF4-FFF2-40B4-BE49-F238E27FC236}">
                <a16:creationId xmlns:a16="http://schemas.microsoft.com/office/drawing/2014/main" id="{C6879A81-AFC9-4248-B2F1-A2C9F2F18221}"/>
              </a:ext>
            </a:extLst>
          </p:cNvPr>
          <p:cNvSpPr>
            <a:spLocks noGrp="1"/>
          </p:cNvSpPr>
          <p:nvPr>
            <p:ph type="ftr" sz="quarter" idx="11"/>
          </p:nvPr>
        </p:nvSpPr>
        <p:spPr/>
        <p:txBody>
          <a:bodyPr/>
          <a:lstStyle/>
          <a:p>
            <a:r>
              <a:rPr lang="sv-SE" dirty="0" err="1"/>
              <a:t>ambujv@nus.edu.sg</a:t>
            </a:r>
            <a:endParaRPr lang="sv-SE" dirty="0"/>
          </a:p>
        </p:txBody>
      </p:sp>
      <p:sp>
        <p:nvSpPr>
          <p:cNvPr id="4" name="Content Placeholder 2">
            <a:extLst>
              <a:ext uri="{FF2B5EF4-FFF2-40B4-BE49-F238E27FC236}">
                <a16:creationId xmlns:a16="http://schemas.microsoft.com/office/drawing/2014/main" id="{4506E4A0-824E-603C-653A-B9B3636911A7}"/>
              </a:ext>
            </a:extLst>
          </p:cNvPr>
          <p:cNvSpPr txBox="1">
            <a:spLocks/>
          </p:cNvSpPr>
          <p:nvPr/>
        </p:nvSpPr>
        <p:spPr>
          <a:xfrm>
            <a:off x="688428" y="1567515"/>
            <a:ext cx="11268514" cy="4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dirty="0">
              <a:latin typeface="+mj-lt"/>
            </a:endParaRPr>
          </a:p>
          <a:p>
            <a:r>
              <a:rPr lang="en-SG" dirty="0">
                <a:latin typeface="+mj-lt"/>
              </a:rPr>
              <a:t>No tutorial on Thursday (NUS well being day)</a:t>
            </a:r>
          </a:p>
          <a:p>
            <a:r>
              <a:rPr lang="en-SG" dirty="0">
                <a:latin typeface="+mj-lt"/>
              </a:rPr>
              <a:t>Optional session next week also</a:t>
            </a:r>
          </a:p>
          <a:p>
            <a:r>
              <a:rPr lang="en-SG" dirty="0">
                <a:latin typeface="+mj-lt"/>
              </a:rPr>
              <a:t>Practice examination questions; Clarifying doubts about anything that you may have learnt during the course</a:t>
            </a:r>
          </a:p>
          <a:p>
            <a:r>
              <a:rPr lang="en-SG" dirty="0">
                <a:latin typeface="+mj-lt"/>
              </a:rPr>
              <a:t>Attend next week for solutions to examination questions</a:t>
            </a:r>
          </a:p>
          <a:p>
            <a:pPr marL="0" indent="0">
              <a:buFont typeface="Arial" panose="020B0604020202020204" pitchFamily="34" charset="0"/>
              <a:buNone/>
            </a:pPr>
            <a:endParaRPr lang="en-US" dirty="0">
              <a:latin typeface="+mj-lt"/>
            </a:endParaRPr>
          </a:p>
        </p:txBody>
      </p:sp>
    </p:spTree>
    <p:extLst>
      <p:ext uri="{BB962C8B-B14F-4D97-AF65-F5344CB8AC3E}">
        <p14:creationId xmlns:p14="http://schemas.microsoft.com/office/powerpoint/2010/main" val="2049660485"/>
      </p:ext>
    </p:extLst>
  </p:cSld>
  <p:clrMapOvr>
    <a:masterClrMapping/>
  </p:clrMapOvr>
  <mc:AlternateContent xmlns:mc="http://schemas.openxmlformats.org/markup-compatibility/2006">
    <mc:Choice xmlns:p14="http://schemas.microsoft.com/office/powerpoint/2010/main" Requires="p14">
      <p:transition spd="slow" p14:dur="2000" advTm="61976"/>
    </mc:Choice>
    <mc:Fallback>
      <p:transition spd="slow" advTm="619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15E27-1668-40F1-A363-3E4AF7007C36}"/>
              </a:ext>
            </a:extLst>
          </p:cNvPr>
          <p:cNvSpPr>
            <a:spLocks noGrp="1"/>
          </p:cNvSpPr>
          <p:nvPr>
            <p:ph type="title"/>
          </p:nvPr>
        </p:nvSpPr>
        <p:spPr/>
        <p:txBody>
          <a:bodyPr/>
          <a:lstStyle/>
          <a:p>
            <a:r>
              <a:rPr lang="en-US" dirty="0"/>
              <a:t>ZigBee tree network complications</a:t>
            </a:r>
          </a:p>
        </p:txBody>
      </p:sp>
      <p:sp>
        <p:nvSpPr>
          <p:cNvPr id="3" name="Content Placeholder 2">
            <a:extLst>
              <a:ext uri="{FF2B5EF4-FFF2-40B4-BE49-F238E27FC236}">
                <a16:creationId xmlns:a16="http://schemas.microsoft.com/office/drawing/2014/main" id="{BA00629C-482D-496B-BE5C-9389B4F4078C}"/>
              </a:ext>
            </a:extLst>
          </p:cNvPr>
          <p:cNvSpPr>
            <a:spLocks noGrp="1"/>
          </p:cNvSpPr>
          <p:nvPr>
            <p:ph idx="1"/>
          </p:nvPr>
        </p:nvSpPr>
        <p:spPr/>
        <p:txBody>
          <a:bodyPr>
            <a:normAutofit lnSpcReduction="10000"/>
          </a:bodyPr>
          <a:lstStyle/>
          <a:p>
            <a:r>
              <a:rPr lang="en-US" dirty="0">
                <a:latin typeface="+mj-lt"/>
              </a:rPr>
              <a:t>Distributed routing scheme limits topologies</a:t>
            </a:r>
          </a:p>
          <a:p>
            <a:pPr lvl="1"/>
            <a:r>
              <a:rPr lang="en-US" dirty="0">
                <a:latin typeface="+mj-lt"/>
              </a:rPr>
              <a:t>There is a limit on number of routers</a:t>
            </a:r>
          </a:p>
          <a:p>
            <a:pPr lvl="1"/>
            <a:r>
              <a:rPr lang="en-US" dirty="0">
                <a:latin typeface="+mj-lt"/>
              </a:rPr>
              <a:t>Each router has a maximum number of children</a:t>
            </a:r>
          </a:p>
          <a:p>
            <a:pPr lvl="1"/>
            <a:r>
              <a:rPr lang="en-US" dirty="0">
                <a:latin typeface="+mj-lt"/>
              </a:rPr>
              <a:t>There is a maximum limit for router depth</a:t>
            </a:r>
          </a:p>
          <a:p>
            <a:pPr lvl="1"/>
            <a:endParaRPr lang="en-US" dirty="0">
              <a:latin typeface="+mj-lt"/>
            </a:endParaRPr>
          </a:p>
          <a:p>
            <a:r>
              <a:rPr lang="en-US" dirty="0">
                <a:latin typeface="+mj-lt"/>
              </a:rPr>
              <a:t>Needs a beacon scheduling mechanism</a:t>
            </a:r>
          </a:p>
          <a:p>
            <a:pPr lvl="1"/>
            <a:r>
              <a:rPr lang="en-US" dirty="0">
                <a:latin typeface="+mj-lt"/>
              </a:rPr>
              <a:t>Each parent must both participate in a </a:t>
            </a:r>
            <a:r>
              <a:rPr lang="en-US" dirty="0" err="1">
                <a:latin typeface="+mj-lt"/>
              </a:rPr>
              <a:t>superframe</a:t>
            </a:r>
            <a:endParaRPr lang="en-US" dirty="0">
              <a:latin typeface="+mj-lt"/>
            </a:endParaRPr>
          </a:p>
          <a:p>
            <a:pPr lvl="1"/>
            <a:r>
              <a:rPr lang="en-US" dirty="0">
                <a:latin typeface="+mj-lt"/>
              </a:rPr>
              <a:t>And also send their own </a:t>
            </a:r>
            <a:r>
              <a:rPr lang="en-US" dirty="0" err="1">
                <a:latin typeface="+mj-lt"/>
              </a:rPr>
              <a:t>superframe</a:t>
            </a:r>
            <a:r>
              <a:rPr lang="en-US" dirty="0">
                <a:latin typeface="+mj-lt"/>
              </a:rPr>
              <a:t> beacons</a:t>
            </a:r>
          </a:p>
          <a:p>
            <a:pPr lvl="1"/>
            <a:r>
              <a:rPr lang="en-US" dirty="0">
                <a:latin typeface="+mj-lt"/>
              </a:rPr>
              <a:t>Need to keep inactive period large if there is significant router depth</a:t>
            </a:r>
          </a:p>
          <a:p>
            <a:pPr lvl="1"/>
            <a:r>
              <a:rPr lang="en-US" dirty="0">
                <a:latin typeface="+mj-lt"/>
              </a:rPr>
              <a:t>Each beacon includes a TX offset field specifying parent beacon time</a:t>
            </a:r>
          </a:p>
          <a:p>
            <a:pPr lvl="2"/>
            <a:r>
              <a:rPr lang="en-US" dirty="0">
                <a:latin typeface="+mj-lt"/>
              </a:rPr>
              <a:t>Helps prevent hidden terminal problem</a:t>
            </a:r>
          </a:p>
        </p:txBody>
      </p:sp>
      <p:sp>
        <p:nvSpPr>
          <p:cNvPr id="4" name="Slide Number Placeholder 3">
            <a:extLst>
              <a:ext uri="{FF2B5EF4-FFF2-40B4-BE49-F238E27FC236}">
                <a16:creationId xmlns:a16="http://schemas.microsoft.com/office/drawing/2014/main" id="{DB0D1820-7A6F-475E-9EA8-24FD6139FF20}"/>
              </a:ext>
            </a:extLst>
          </p:cNvPr>
          <p:cNvSpPr>
            <a:spLocks noGrp="1"/>
          </p:cNvSpPr>
          <p:nvPr>
            <p:ph type="sldNum" sz="quarter" idx="12"/>
          </p:nvPr>
        </p:nvSpPr>
        <p:spPr/>
        <p:txBody>
          <a:bodyPr/>
          <a:lstStyle/>
          <a:p>
            <a:fld id="{0778C724-3839-4D76-A707-B4C23905D055}" type="slidenum">
              <a:rPr lang="en-US" smtClean="0"/>
              <a:t>50</a:t>
            </a:fld>
            <a:endParaRPr lang="en-US"/>
          </a:p>
        </p:txBody>
      </p:sp>
    </p:spTree>
    <p:extLst>
      <p:ext uri="{BB962C8B-B14F-4D97-AF65-F5344CB8AC3E}">
        <p14:creationId xmlns:p14="http://schemas.microsoft.com/office/powerpoint/2010/main" val="87122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985B1FB-82A0-4E82-B0DF-5814A5DF8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969" y="914400"/>
            <a:ext cx="4162425" cy="3200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5062EC-A62A-483B-826E-CCF7F7BA13B0}"/>
              </a:ext>
            </a:extLst>
          </p:cNvPr>
          <p:cNvSpPr>
            <a:spLocks noGrp="1"/>
          </p:cNvSpPr>
          <p:nvPr>
            <p:ph type="title"/>
          </p:nvPr>
        </p:nvSpPr>
        <p:spPr/>
        <p:txBody>
          <a:bodyPr/>
          <a:lstStyle/>
          <a:p>
            <a:r>
              <a:rPr lang="en-US" dirty="0"/>
              <a:t>Modern ZigBee – mesh networks</a:t>
            </a:r>
          </a:p>
        </p:txBody>
      </p:sp>
      <p:sp>
        <p:nvSpPr>
          <p:cNvPr id="3" name="Content Placeholder 2">
            <a:extLst>
              <a:ext uri="{FF2B5EF4-FFF2-40B4-BE49-F238E27FC236}">
                <a16:creationId xmlns:a16="http://schemas.microsoft.com/office/drawing/2014/main" id="{2D802391-922A-499D-9429-3F5321C27306}"/>
              </a:ext>
            </a:extLst>
          </p:cNvPr>
          <p:cNvSpPr>
            <a:spLocks noGrp="1"/>
          </p:cNvSpPr>
          <p:nvPr>
            <p:ph idx="1"/>
          </p:nvPr>
        </p:nvSpPr>
        <p:spPr/>
        <p:txBody>
          <a:bodyPr>
            <a:normAutofit fontScale="92500" lnSpcReduction="10000"/>
          </a:bodyPr>
          <a:lstStyle/>
          <a:p>
            <a:r>
              <a:rPr lang="en-US" dirty="0">
                <a:latin typeface="+mj-lt"/>
              </a:rPr>
              <a:t>Presently preferred topology</a:t>
            </a:r>
          </a:p>
          <a:p>
            <a:pPr lvl="1"/>
            <a:endParaRPr lang="en-US" dirty="0">
              <a:latin typeface="+mj-lt"/>
            </a:endParaRPr>
          </a:p>
          <a:p>
            <a:r>
              <a:rPr lang="en-US" dirty="0">
                <a:latin typeface="+mj-lt"/>
              </a:rPr>
              <a:t>Uses non-beacon-enabled network</a:t>
            </a:r>
          </a:p>
          <a:p>
            <a:pPr lvl="1"/>
            <a:r>
              <a:rPr lang="en-US" dirty="0">
                <a:latin typeface="+mj-lt"/>
              </a:rPr>
              <a:t>All routers are always-on devices</a:t>
            </a:r>
          </a:p>
          <a:p>
            <a:pPr lvl="1"/>
            <a:r>
              <a:rPr lang="en-US" dirty="0">
                <a:latin typeface="+mj-lt"/>
              </a:rPr>
              <a:t>Allows arbitrary communication between routers</a:t>
            </a:r>
          </a:p>
          <a:p>
            <a:pPr lvl="1"/>
            <a:endParaRPr lang="en-US" dirty="0">
              <a:latin typeface="+mj-lt"/>
            </a:endParaRPr>
          </a:p>
          <a:p>
            <a:r>
              <a:rPr lang="en-US" dirty="0">
                <a:latin typeface="+mj-lt"/>
              </a:rPr>
              <a:t>Some tradeoffs</a:t>
            </a:r>
          </a:p>
          <a:p>
            <a:pPr lvl="1"/>
            <a:r>
              <a:rPr lang="en-US" dirty="0">
                <a:latin typeface="+mj-lt"/>
              </a:rPr>
              <a:t>Higher power routers</a:t>
            </a:r>
          </a:p>
          <a:p>
            <a:pPr lvl="1"/>
            <a:r>
              <a:rPr lang="en-US" dirty="0">
                <a:latin typeface="+mj-lt"/>
              </a:rPr>
              <a:t>Routing more complicated (potentially better algorithms though)</a:t>
            </a:r>
          </a:p>
          <a:p>
            <a:pPr lvl="1"/>
            <a:r>
              <a:rPr lang="en-US" dirty="0">
                <a:latin typeface="+mj-lt"/>
              </a:rPr>
              <a:t>Addressing more complicated</a:t>
            </a:r>
          </a:p>
          <a:p>
            <a:pPr lvl="2"/>
            <a:r>
              <a:rPr lang="en-US" dirty="0">
                <a:latin typeface="+mj-lt"/>
              </a:rPr>
              <a:t>Assign random addresses to each node</a:t>
            </a:r>
          </a:p>
          <a:p>
            <a:pPr lvl="2"/>
            <a:r>
              <a:rPr lang="en-US" dirty="0">
                <a:latin typeface="+mj-lt"/>
              </a:rPr>
              <a:t>Include a method for address conflict resolution</a:t>
            </a:r>
          </a:p>
        </p:txBody>
      </p:sp>
      <p:sp>
        <p:nvSpPr>
          <p:cNvPr id="4" name="Slide Number Placeholder 3">
            <a:extLst>
              <a:ext uri="{FF2B5EF4-FFF2-40B4-BE49-F238E27FC236}">
                <a16:creationId xmlns:a16="http://schemas.microsoft.com/office/drawing/2014/main" id="{604BFCAD-8938-43F2-B4CC-A856D40D5933}"/>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456784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97B9-F7BD-4318-8A7B-FFDCBF474C90}"/>
              </a:ext>
            </a:extLst>
          </p:cNvPr>
          <p:cNvSpPr>
            <a:spLocks noGrp="1"/>
          </p:cNvSpPr>
          <p:nvPr>
            <p:ph type="title"/>
          </p:nvPr>
        </p:nvSpPr>
        <p:spPr/>
        <p:txBody>
          <a:bodyPr/>
          <a:lstStyle/>
          <a:p>
            <a:r>
              <a:rPr lang="en-US" dirty="0"/>
              <a:t>ZigBee End Device polling</a:t>
            </a:r>
          </a:p>
        </p:txBody>
      </p:sp>
      <p:sp>
        <p:nvSpPr>
          <p:cNvPr id="3" name="Content Placeholder 2">
            <a:extLst>
              <a:ext uri="{FF2B5EF4-FFF2-40B4-BE49-F238E27FC236}">
                <a16:creationId xmlns:a16="http://schemas.microsoft.com/office/drawing/2014/main" id="{64893BB4-8809-44FF-94D8-1FF4FDA0EF67}"/>
              </a:ext>
            </a:extLst>
          </p:cNvPr>
          <p:cNvSpPr>
            <a:spLocks noGrp="1"/>
          </p:cNvSpPr>
          <p:nvPr>
            <p:ph idx="1"/>
          </p:nvPr>
        </p:nvSpPr>
        <p:spPr/>
        <p:txBody>
          <a:bodyPr/>
          <a:lstStyle/>
          <a:p>
            <a:r>
              <a:rPr lang="en-US" dirty="0">
                <a:latin typeface="+mj-lt"/>
              </a:rPr>
              <a:t>Packets are held in ZigBee Routers for up to 7.68 seconds</a:t>
            </a:r>
          </a:p>
          <a:p>
            <a:pPr lvl="1"/>
            <a:r>
              <a:rPr lang="en-US" dirty="0">
                <a:latin typeface="+mj-lt"/>
              </a:rPr>
              <a:t>Compare to undefined duration for Thread (at least minutes)</a:t>
            </a:r>
          </a:p>
          <a:p>
            <a:pPr lvl="1"/>
            <a:r>
              <a:rPr lang="en-US" dirty="0">
                <a:latin typeface="+mj-lt"/>
              </a:rPr>
              <a:t>Reduction in “low energy” capability for end devices</a:t>
            </a:r>
          </a:p>
          <a:p>
            <a:pPr lvl="1"/>
            <a:r>
              <a:rPr lang="en-US" dirty="0">
                <a:latin typeface="+mj-lt"/>
              </a:rPr>
              <a:t>Limiting timeouts makes Router design simpler</a:t>
            </a:r>
          </a:p>
          <a:p>
            <a:pPr lvl="1"/>
            <a:endParaRPr lang="en-US" dirty="0">
              <a:latin typeface="+mj-lt"/>
            </a:endParaRPr>
          </a:p>
          <a:p>
            <a:r>
              <a:rPr lang="en-US" dirty="0">
                <a:latin typeface="+mj-lt"/>
              </a:rPr>
              <a:t>ZigBee codifies polling behavior for End Devices</a:t>
            </a:r>
          </a:p>
          <a:p>
            <a:pPr lvl="1"/>
            <a:r>
              <a:rPr lang="en-US" dirty="0">
                <a:latin typeface="+mj-lt"/>
              </a:rPr>
              <a:t>Long Polling - steady state polling period, example: 7.5 seconds</a:t>
            </a:r>
          </a:p>
          <a:p>
            <a:pPr lvl="1"/>
            <a:r>
              <a:rPr lang="en-US" dirty="0">
                <a:latin typeface="+mj-lt"/>
              </a:rPr>
              <a:t>Short Polling – polling period while waiting on data, example: 1 second</a:t>
            </a:r>
          </a:p>
        </p:txBody>
      </p:sp>
      <p:sp>
        <p:nvSpPr>
          <p:cNvPr id="4" name="Slide Number Placeholder 3">
            <a:extLst>
              <a:ext uri="{FF2B5EF4-FFF2-40B4-BE49-F238E27FC236}">
                <a16:creationId xmlns:a16="http://schemas.microsoft.com/office/drawing/2014/main" id="{F2C6E63C-ED9C-4661-BDCC-7465CB1BEE45}"/>
              </a:ext>
            </a:extLst>
          </p:cNvPr>
          <p:cNvSpPr>
            <a:spLocks noGrp="1"/>
          </p:cNvSpPr>
          <p:nvPr>
            <p:ph type="sldNum" sz="quarter" idx="12"/>
          </p:nvPr>
        </p:nvSpPr>
        <p:spPr/>
        <p:txBody>
          <a:bodyPr/>
          <a:lstStyle/>
          <a:p>
            <a:fld id="{0778C724-3839-4D76-A707-B4C23905D055}" type="slidenum">
              <a:rPr lang="en-US" smtClean="0"/>
              <a:t>52</a:t>
            </a:fld>
            <a:endParaRPr lang="en-US"/>
          </a:p>
        </p:txBody>
      </p:sp>
    </p:spTree>
    <p:extLst>
      <p:ext uri="{BB962C8B-B14F-4D97-AF65-F5344CB8AC3E}">
        <p14:creationId xmlns:p14="http://schemas.microsoft.com/office/powerpoint/2010/main" val="2052314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D0C3-050B-4A5C-AB37-80F336195081}"/>
              </a:ext>
            </a:extLst>
          </p:cNvPr>
          <p:cNvSpPr>
            <a:spLocks noGrp="1"/>
          </p:cNvSpPr>
          <p:nvPr>
            <p:ph type="title"/>
          </p:nvPr>
        </p:nvSpPr>
        <p:spPr/>
        <p:txBody>
          <a:bodyPr/>
          <a:lstStyle/>
          <a:p>
            <a:r>
              <a:rPr lang="en-US" dirty="0"/>
              <a:t>ZigBee application-layer terms</a:t>
            </a:r>
          </a:p>
        </p:txBody>
      </p:sp>
      <p:sp>
        <p:nvSpPr>
          <p:cNvPr id="3" name="Content Placeholder 2">
            <a:extLst>
              <a:ext uri="{FF2B5EF4-FFF2-40B4-BE49-F238E27FC236}">
                <a16:creationId xmlns:a16="http://schemas.microsoft.com/office/drawing/2014/main" id="{4F4AE774-0801-45D9-9449-176C38C166CB}"/>
              </a:ext>
            </a:extLst>
          </p:cNvPr>
          <p:cNvSpPr>
            <a:spLocks noGrp="1"/>
          </p:cNvSpPr>
          <p:nvPr>
            <p:ph idx="1"/>
          </p:nvPr>
        </p:nvSpPr>
        <p:spPr/>
        <p:txBody>
          <a:bodyPr/>
          <a:lstStyle/>
          <a:p>
            <a:r>
              <a:rPr lang="en-US" dirty="0">
                <a:latin typeface="+mj-lt"/>
              </a:rPr>
              <a:t>Devices act as servers and clients</a:t>
            </a:r>
          </a:p>
          <a:p>
            <a:endParaRPr lang="en-US" dirty="0">
              <a:latin typeface="+mj-lt"/>
            </a:endParaRPr>
          </a:p>
          <a:p>
            <a:r>
              <a:rPr lang="en-US" dirty="0">
                <a:latin typeface="+mj-lt"/>
              </a:rPr>
              <a:t>Profiles – details application-level features</a:t>
            </a:r>
          </a:p>
          <a:p>
            <a:pPr lvl="1"/>
            <a:r>
              <a:rPr lang="en-US" dirty="0">
                <a:latin typeface="+mj-lt"/>
              </a:rPr>
              <a:t>Includes network configurations</a:t>
            </a:r>
          </a:p>
          <a:p>
            <a:pPr lvl="2"/>
            <a:r>
              <a:rPr lang="en-US" dirty="0">
                <a:latin typeface="+mj-lt"/>
              </a:rPr>
              <a:t>For example: security or reliability</a:t>
            </a:r>
          </a:p>
          <a:p>
            <a:pPr lvl="2"/>
            <a:endParaRPr lang="en-US" dirty="0">
              <a:latin typeface="+mj-lt"/>
            </a:endParaRPr>
          </a:p>
          <a:p>
            <a:pPr lvl="1"/>
            <a:r>
              <a:rPr lang="en-US" dirty="0">
                <a:latin typeface="+mj-lt"/>
              </a:rPr>
              <a:t>Includes definitions of various Device Types</a:t>
            </a:r>
          </a:p>
          <a:p>
            <a:pPr lvl="2"/>
            <a:r>
              <a:rPr lang="en-US" dirty="0">
                <a:latin typeface="+mj-lt"/>
              </a:rPr>
              <a:t>Specify a collection mandatory and optional Clusters</a:t>
            </a:r>
          </a:p>
          <a:p>
            <a:pPr lvl="2"/>
            <a:r>
              <a:rPr lang="en-US" dirty="0">
                <a:latin typeface="+mj-lt"/>
              </a:rPr>
              <a:t>Clusters – collection of Attributes and Commands</a:t>
            </a:r>
          </a:p>
          <a:p>
            <a:pPr lvl="3"/>
            <a:r>
              <a:rPr lang="en-US" dirty="0">
                <a:latin typeface="+mj-lt"/>
              </a:rPr>
              <a:t>Attributes – information, readable and/or writable</a:t>
            </a:r>
          </a:p>
          <a:p>
            <a:pPr lvl="3"/>
            <a:r>
              <a:rPr lang="en-US" dirty="0">
                <a:latin typeface="+mj-lt"/>
              </a:rPr>
              <a:t>Commands – control, writable, may elicit a response</a:t>
            </a:r>
          </a:p>
        </p:txBody>
      </p:sp>
      <p:sp>
        <p:nvSpPr>
          <p:cNvPr id="4" name="Slide Number Placeholder 3">
            <a:extLst>
              <a:ext uri="{FF2B5EF4-FFF2-40B4-BE49-F238E27FC236}">
                <a16:creationId xmlns:a16="http://schemas.microsoft.com/office/drawing/2014/main" id="{43FCAF5F-6857-400D-90BA-C9B9D7929C01}"/>
              </a:ext>
            </a:extLst>
          </p:cNvPr>
          <p:cNvSpPr>
            <a:spLocks noGrp="1"/>
          </p:cNvSpPr>
          <p:nvPr>
            <p:ph type="sldNum" sz="quarter" idx="12"/>
          </p:nvPr>
        </p:nvSpPr>
        <p:spPr/>
        <p:txBody>
          <a:bodyPr/>
          <a:lstStyle/>
          <a:p>
            <a:fld id="{0778C724-3839-4D76-A707-B4C23905D055}" type="slidenum">
              <a:rPr lang="en-US" smtClean="0"/>
              <a:t>53</a:t>
            </a:fld>
            <a:endParaRPr lang="en-US"/>
          </a:p>
        </p:txBody>
      </p:sp>
    </p:spTree>
    <p:extLst>
      <p:ext uri="{BB962C8B-B14F-4D97-AF65-F5344CB8AC3E}">
        <p14:creationId xmlns:p14="http://schemas.microsoft.com/office/powerpoint/2010/main" val="470769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A33FA0-09BB-4520-B3C4-34CDB28D656E}"/>
              </a:ext>
            </a:extLst>
          </p:cNvPr>
          <p:cNvSpPr>
            <a:spLocks noGrp="1"/>
          </p:cNvSpPr>
          <p:nvPr>
            <p:ph type="title"/>
          </p:nvPr>
        </p:nvSpPr>
        <p:spPr/>
        <p:txBody>
          <a:bodyPr/>
          <a:lstStyle/>
          <a:p>
            <a:r>
              <a:rPr lang="en-US" dirty="0"/>
              <a:t>Analogies between BLE and ZigBee</a:t>
            </a:r>
          </a:p>
        </p:txBody>
      </p:sp>
      <p:sp>
        <p:nvSpPr>
          <p:cNvPr id="6" name="Content Placeholder 5">
            <a:extLst>
              <a:ext uri="{FF2B5EF4-FFF2-40B4-BE49-F238E27FC236}">
                <a16:creationId xmlns:a16="http://schemas.microsoft.com/office/drawing/2014/main" id="{4FE347D7-4747-4732-BF9C-4659E376AC26}"/>
              </a:ext>
            </a:extLst>
          </p:cNvPr>
          <p:cNvSpPr>
            <a:spLocks noGrp="1"/>
          </p:cNvSpPr>
          <p:nvPr>
            <p:ph idx="1"/>
          </p:nvPr>
        </p:nvSpPr>
        <p:spPr/>
        <p:txBody>
          <a:bodyPr/>
          <a:lstStyle/>
          <a:p>
            <a:r>
              <a:rPr lang="en-US" dirty="0"/>
              <a:t>BLE Profile</a:t>
            </a:r>
          </a:p>
          <a:p>
            <a:endParaRPr lang="en-US" dirty="0"/>
          </a:p>
          <a:p>
            <a:r>
              <a:rPr lang="en-US" dirty="0"/>
              <a:t>BLE Service</a:t>
            </a:r>
          </a:p>
          <a:p>
            <a:endParaRPr lang="en-US" dirty="0"/>
          </a:p>
          <a:p>
            <a:r>
              <a:rPr lang="en-US" dirty="0"/>
              <a:t>BLE Characteristic</a:t>
            </a:r>
          </a:p>
        </p:txBody>
      </p:sp>
      <p:sp>
        <p:nvSpPr>
          <p:cNvPr id="4" name="Slide Number Placeholder 3">
            <a:extLst>
              <a:ext uri="{FF2B5EF4-FFF2-40B4-BE49-F238E27FC236}">
                <a16:creationId xmlns:a16="http://schemas.microsoft.com/office/drawing/2014/main" id="{323BA3C6-B6F7-4F2F-A454-A7C6B1DE4D65}"/>
              </a:ext>
            </a:extLst>
          </p:cNvPr>
          <p:cNvSpPr>
            <a:spLocks noGrp="1"/>
          </p:cNvSpPr>
          <p:nvPr>
            <p:ph type="sldNum" sz="quarter" idx="12"/>
          </p:nvPr>
        </p:nvSpPr>
        <p:spPr/>
        <p:txBody>
          <a:bodyPr/>
          <a:lstStyle/>
          <a:p>
            <a:fld id="{0778C724-3839-4D76-A707-B4C23905D055}" type="slidenum">
              <a:rPr lang="en-US" smtClean="0"/>
              <a:t>54</a:t>
            </a:fld>
            <a:endParaRPr lang="en-US"/>
          </a:p>
        </p:txBody>
      </p:sp>
      <p:sp>
        <p:nvSpPr>
          <p:cNvPr id="7" name="Content Placeholder 6">
            <a:extLst>
              <a:ext uri="{FF2B5EF4-FFF2-40B4-BE49-F238E27FC236}">
                <a16:creationId xmlns:a16="http://schemas.microsoft.com/office/drawing/2014/main" id="{5FFF1800-7B2B-4E65-9159-FB2C868397BE}"/>
              </a:ext>
            </a:extLst>
          </p:cNvPr>
          <p:cNvSpPr>
            <a:spLocks noGrp="1"/>
          </p:cNvSpPr>
          <p:nvPr>
            <p:ph idx="13"/>
          </p:nvPr>
        </p:nvSpPr>
        <p:spPr/>
        <p:txBody>
          <a:bodyPr/>
          <a:lstStyle/>
          <a:p>
            <a:r>
              <a:rPr lang="en-US" dirty="0"/>
              <a:t>ZigBee Profile + Device Type</a:t>
            </a:r>
          </a:p>
          <a:p>
            <a:endParaRPr lang="en-US" dirty="0"/>
          </a:p>
          <a:p>
            <a:r>
              <a:rPr lang="en-US" dirty="0"/>
              <a:t>ZigBee Cluster</a:t>
            </a:r>
          </a:p>
          <a:p>
            <a:endParaRPr lang="en-US" dirty="0"/>
          </a:p>
          <a:p>
            <a:r>
              <a:rPr lang="en-US" dirty="0"/>
              <a:t>ZigBee Attribute</a:t>
            </a:r>
          </a:p>
          <a:p>
            <a:r>
              <a:rPr lang="en-US" dirty="0"/>
              <a:t>Also ~ZigBee Commands</a:t>
            </a:r>
          </a:p>
        </p:txBody>
      </p:sp>
    </p:spTree>
    <p:extLst>
      <p:ext uri="{BB962C8B-B14F-4D97-AF65-F5344CB8AC3E}">
        <p14:creationId xmlns:p14="http://schemas.microsoft.com/office/powerpoint/2010/main" val="2898582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96C9C6-B8F4-4E16-930E-CB1FFEC7912F}"/>
              </a:ext>
            </a:extLst>
          </p:cNvPr>
          <p:cNvSpPr>
            <a:spLocks noGrp="1"/>
          </p:cNvSpPr>
          <p:nvPr>
            <p:ph type="title"/>
          </p:nvPr>
        </p:nvSpPr>
        <p:spPr/>
        <p:txBody>
          <a:bodyPr/>
          <a:lstStyle/>
          <a:p>
            <a:r>
              <a:rPr lang="en-US" dirty="0"/>
              <a:t>Example ZigBee network</a:t>
            </a:r>
          </a:p>
        </p:txBody>
      </p:sp>
      <p:sp>
        <p:nvSpPr>
          <p:cNvPr id="4" name="Slide Number Placeholder 3">
            <a:extLst>
              <a:ext uri="{FF2B5EF4-FFF2-40B4-BE49-F238E27FC236}">
                <a16:creationId xmlns:a16="http://schemas.microsoft.com/office/drawing/2014/main" id="{F2C6E63C-ED9C-4661-BDCC-7465CB1BEE45}"/>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7" name="Picture 6">
            <a:extLst>
              <a:ext uri="{FF2B5EF4-FFF2-40B4-BE49-F238E27FC236}">
                <a16:creationId xmlns:a16="http://schemas.microsoft.com/office/drawing/2014/main" id="{42D6A5CC-27B2-4C49-9D41-4C5D6ED82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636" y="1803918"/>
            <a:ext cx="5652579" cy="4333286"/>
          </a:xfrm>
          <a:prstGeom prst="rect">
            <a:avLst/>
          </a:prstGeom>
        </p:spPr>
      </p:pic>
    </p:spTree>
    <p:extLst>
      <p:ext uri="{BB962C8B-B14F-4D97-AF65-F5344CB8AC3E}">
        <p14:creationId xmlns:p14="http://schemas.microsoft.com/office/powerpoint/2010/main" val="2242277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F7E1-0870-46ED-A213-954C13EA2B6D}"/>
              </a:ext>
            </a:extLst>
          </p:cNvPr>
          <p:cNvSpPr>
            <a:spLocks noGrp="1"/>
          </p:cNvSpPr>
          <p:nvPr>
            <p:ph type="title"/>
          </p:nvPr>
        </p:nvSpPr>
        <p:spPr>
          <a:xfrm>
            <a:off x="661851" y="214902"/>
            <a:ext cx="10515600" cy="1325563"/>
          </a:xfrm>
        </p:spPr>
        <p:txBody>
          <a:bodyPr/>
          <a:lstStyle/>
          <a:p>
            <a:r>
              <a:rPr lang="en-US" dirty="0"/>
              <a:t>A problem: the siloed internet of things</a:t>
            </a:r>
          </a:p>
        </p:txBody>
      </p:sp>
      <p:sp>
        <p:nvSpPr>
          <p:cNvPr id="3" name="Content Placeholder 2">
            <a:extLst>
              <a:ext uri="{FF2B5EF4-FFF2-40B4-BE49-F238E27FC236}">
                <a16:creationId xmlns:a16="http://schemas.microsoft.com/office/drawing/2014/main" id="{C307BF98-7142-4F33-AF72-08D6E478629F}"/>
              </a:ext>
            </a:extLst>
          </p:cNvPr>
          <p:cNvSpPr>
            <a:spLocks noGrp="1"/>
          </p:cNvSpPr>
          <p:nvPr>
            <p:ph idx="1"/>
          </p:nvPr>
        </p:nvSpPr>
        <p:spPr>
          <a:xfrm>
            <a:off x="607595" y="1143000"/>
            <a:ext cx="6181246" cy="5029200"/>
          </a:xfrm>
        </p:spPr>
        <p:txBody>
          <a:bodyPr>
            <a:normAutofit/>
          </a:bodyPr>
          <a:lstStyle/>
          <a:p>
            <a:r>
              <a:rPr lang="en-US" dirty="0">
                <a:latin typeface="+mj-lt"/>
              </a:rPr>
              <a:t>Problem: companies are more interested in selling you the whole stack</a:t>
            </a:r>
          </a:p>
          <a:p>
            <a:pPr lvl="1"/>
            <a:r>
              <a:rPr lang="en-US" dirty="0">
                <a:latin typeface="+mj-lt"/>
              </a:rPr>
              <a:t>Which then makes it harder for devices to be interoperable</a:t>
            </a:r>
          </a:p>
          <a:p>
            <a:endParaRPr lang="en-US" dirty="0">
              <a:latin typeface="+mj-lt"/>
            </a:endParaRPr>
          </a:p>
          <a:p>
            <a:r>
              <a:rPr lang="en-US" dirty="0">
                <a:latin typeface="+mj-lt"/>
              </a:rPr>
              <a:t>This is not Thread or IP-specific, but a problem all IoT devices are facing</a:t>
            </a:r>
          </a:p>
          <a:p>
            <a:endParaRPr lang="en-US" dirty="0"/>
          </a:p>
        </p:txBody>
      </p:sp>
      <p:sp>
        <p:nvSpPr>
          <p:cNvPr id="4" name="Slide Number Placeholder 3">
            <a:extLst>
              <a:ext uri="{FF2B5EF4-FFF2-40B4-BE49-F238E27FC236}">
                <a16:creationId xmlns:a16="http://schemas.microsoft.com/office/drawing/2014/main" id="{2093B54F-2177-4419-8138-600F8C060EA0}"/>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1026" name="Picture 2">
            <a:extLst>
              <a:ext uri="{FF2B5EF4-FFF2-40B4-BE49-F238E27FC236}">
                <a16:creationId xmlns:a16="http://schemas.microsoft.com/office/drawing/2014/main" id="{89200000-79B4-494C-9248-8ADB9F1BF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841" y="1379544"/>
            <a:ext cx="4791553" cy="409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69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ZigBee</a:t>
            </a:r>
          </a:p>
          <a:p>
            <a:pPr marL="514350" indent="-514350">
              <a:buAutoNum type="arabicPeriod"/>
            </a:pPr>
            <a:r>
              <a:rPr lang="en-US" b="1" dirty="0" err="1"/>
              <a:t>WiFi</a:t>
            </a:r>
            <a:r>
              <a:rPr lang="en-US" dirty="0">
                <a:latin typeface="+mj-lt"/>
              </a:rPr>
              <a:t> </a:t>
            </a:r>
          </a:p>
          <a:p>
            <a:pPr marL="514350" indent="-514350">
              <a:buAutoNum type="arabicPeriod"/>
            </a:pPr>
            <a:r>
              <a:rPr lang="en-US" dirty="0">
                <a:latin typeface="+mj-lt"/>
              </a:rPr>
              <a:t>Recall: </a:t>
            </a:r>
            <a:r>
              <a:rPr lang="en-US" dirty="0" err="1">
                <a:latin typeface="+mj-lt"/>
              </a:rPr>
              <a:t>WiFi</a:t>
            </a:r>
            <a:r>
              <a:rPr lang="en-US" dirty="0">
                <a:latin typeface="+mj-lt"/>
              </a:rPr>
              <a:t> Mac</a:t>
            </a:r>
          </a:p>
          <a:p>
            <a:pPr marL="514350" indent="-514350">
              <a:buAutoNum type="arabicPeriod"/>
            </a:pPr>
            <a:r>
              <a:rPr lang="en-US" dirty="0" err="1">
                <a:latin typeface="+mj-lt"/>
              </a:rPr>
              <a:t>WiFi</a:t>
            </a:r>
            <a:r>
              <a:rPr lang="en-US" dirty="0">
                <a:latin typeface="+mj-lt"/>
              </a:rPr>
              <a:t> History</a:t>
            </a:r>
          </a:p>
          <a:p>
            <a:pPr marL="514350" indent="-514350">
              <a:buAutoNum type="arabicPeriod"/>
            </a:pPr>
            <a:r>
              <a:rPr lang="en-US" dirty="0">
                <a:latin typeface="+mj-lt"/>
              </a:rPr>
              <a:t>Cellular basics</a:t>
            </a: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57</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767255094"/>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2465897"/>
          </a:xfrm>
        </p:spPr>
        <p:txBody>
          <a:bodyPr>
            <a:normAutofit/>
          </a:bodyPr>
          <a:lstStyle/>
          <a:p>
            <a:r>
              <a:rPr lang="en-US" dirty="0">
                <a:latin typeface="+mj-lt"/>
              </a:rPr>
              <a:t>Most of us know about </a:t>
            </a:r>
            <a:r>
              <a:rPr lang="en-US" dirty="0" err="1">
                <a:latin typeface="+mj-lt"/>
              </a:rPr>
              <a:t>WiFi</a:t>
            </a:r>
            <a:r>
              <a:rPr lang="en-US" dirty="0">
                <a:latin typeface="+mj-lt"/>
              </a:rPr>
              <a:t>! Laptops, mobile phones, other devices?</a:t>
            </a:r>
          </a:p>
          <a:p>
            <a:r>
              <a:rPr lang="en-US" dirty="0">
                <a:latin typeface="+mj-lt"/>
              </a:rPr>
              <a:t>Covers small area (approx. 10 to 30 meters), Very high speed</a:t>
            </a:r>
          </a:p>
          <a:p>
            <a:r>
              <a:rPr lang="en-US" dirty="0">
                <a:latin typeface="+mj-lt"/>
              </a:rPr>
              <a:t>The </a:t>
            </a:r>
            <a:r>
              <a:rPr lang="en-US" dirty="0" err="1">
                <a:latin typeface="+mj-lt"/>
              </a:rPr>
              <a:t>WiFi</a:t>
            </a:r>
            <a:r>
              <a:rPr lang="en-US" dirty="0">
                <a:latin typeface="+mj-lt"/>
              </a:rPr>
              <a:t> standard is almost 30 years old!</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58</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Basic facts about </a:t>
            </a:r>
            <a:r>
              <a:rPr lang="en-US" dirty="0" err="1">
                <a:latin typeface="+mn-lt"/>
              </a:rPr>
              <a:t>WiFi</a:t>
            </a:r>
            <a:endParaRPr lang="en-US" dirty="0">
              <a:latin typeface="+mn-lt"/>
            </a:endParaRPr>
          </a:p>
        </p:txBody>
      </p:sp>
      <p:pic>
        <p:nvPicPr>
          <p:cNvPr id="11" name="Picture 10">
            <a:extLst>
              <a:ext uri="{FF2B5EF4-FFF2-40B4-BE49-F238E27FC236}">
                <a16:creationId xmlns:a16="http://schemas.microsoft.com/office/drawing/2014/main" id="{E776FB4F-D5D2-2B47-7990-D5E2B7A14B57}"/>
              </a:ext>
            </a:extLst>
          </p:cNvPr>
          <p:cNvPicPr>
            <a:picLocks noChangeAspect="1"/>
          </p:cNvPicPr>
          <p:nvPr/>
        </p:nvPicPr>
        <p:blipFill>
          <a:blip r:embed="rId3"/>
          <a:stretch>
            <a:fillRect/>
          </a:stretch>
        </p:blipFill>
        <p:spPr>
          <a:xfrm>
            <a:off x="7882614" y="3234632"/>
            <a:ext cx="3154480" cy="2638292"/>
          </a:xfrm>
          <a:prstGeom prst="rect">
            <a:avLst/>
          </a:prstGeom>
        </p:spPr>
      </p:pic>
      <p:sp>
        <p:nvSpPr>
          <p:cNvPr id="2" name="Footer Placeholder 1">
            <a:extLst>
              <a:ext uri="{FF2B5EF4-FFF2-40B4-BE49-F238E27FC236}">
                <a16:creationId xmlns:a16="http://schemas.microsoft.com/office/drawing/2014/main" id="{FA3271BA-A9CA-878D-D7F9-4D83BB3F294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645688686"/>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2465897"/>
          </a:xfrm>
        </p:spPr>
        <p:txBody>
          <a:bodyPr>
            <a:normAutofit/>
          </a:bodyPr>
          <a:lstStyle/>
          <a:p>
            <a:r>
              <a:rPr lang="en-US" dirty="0">
                <a:latin typeface="+mj-lt"/>
              </a:rPr>
              <a:t>Most of us know about </a:t>
            </a:r>
            <a:r>
              <a:rPr lang="en-US" dirty="0" err="1">
                <a:latin typeface="+mj-lt"/>
              </a:rPr>
              <a:t>WiFi</a:t>
            </a:r>
            <a:r>
              <a:rPr lang="en-US" dirty="0">
                <a:latin typeface="+mj-lt"/>
              </a:rPr>
              <a:t>! Laptops, mobile phones, other devices?</a:t>
            </a:r>
          </a:p>
          <a:p>
            <a:r>
              <a:rPr lang="en-US" dirty="0">
                <a:latin typeface="+mj-lt"/>
              </a:rPr>
              <a:t>Covers small area (approx. 10 to 30 meters), Very high speed</a:t>
            </a:r>
          </a:p>
          <a:p>
            <a:r>
              <a:rPr lang="en-US" dirty="0">
                <a:latin typeface="+mj-lt"/>
              </a:rPr>
              <a:t>The </a:t>
            </a:r>
            <a:r>
              <a:rPr lang="en-US" dirty="0" err="1">
                <a:latin typeface="+mj-lt"/>
              </a:rPr>
              <a:t>WiFi</a:t>
            </a:r>
            <a:r>
              <a:rPr lang="en-US" dirty="0">
                <a:latin typeface="+mj-lt"/>
              </a:rPr>
              <a:t> standard is almost 30 years old!</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59</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Basic facts about </a:t>
            </a:r>
            <a:r>
              <a:rPr lang="en-US" dirty="0" err="1">
                <a:latin typeface="+mn-lt"/>
              </a:rPr>
              <a:t>WiFi</a:t>
            </a:r>
            <a:endParaRPr lang="en-US" dirty="0">
              <a:latin typeface="+mn-lt"/>
            </a:endParaRPr>
          </a:p>
        </p:txBody>
      </p:sp>
      <p:pic>
        <p:nvPicPr>
          <p:cNvPr id="11" name="Picture 10">
            <a:extLst>
              <a:ext uri="{FF2B5EF4-FFF2-40B4-BE49-F238E27FC236}">
                <a16:creationId xmlns:a16="http://schemas.microsoft.com/office/drawing/2014/main" id="{E776FB4F-D5D2-2B47-7990-D5E2B7A14B57}"/>
              </a:ext>
            </a:extLst>
          </p:cNvPr>
          <p:cNvPicPr>
            <a:picLocks noChangeAspect="1"/>
          </p:cNvPicPr>
          <p:nvPr/>
        </p:nvPicPr>
        <p:blipFill>
          <a:blip r:embed="rId3"/>
          <a:stretch>
            <a:fillRect/>
          </a:stretch>
        </p:blipFill>
        <p:spPr>
          <a:xfrm>
            <a:off x="7882614" y="3234632"/>
            <a:ext cx="3154480" cy="2638292"/>
          </a:xfrm>
          <a:prstGeom prst="rect">
            <a:avLst/>
          </a:prstGeom>
        </p:spPr>
      </p:pic>
      <p:sp>
        <p:nvSpPr>
          <p:cNvPr id="2" name="Footer Placeholder 1">
            <a:extLst>
              <a:ext uri="{FF2B5EF4-FFF2-40B4-BE49-F238E27FC236}">
                <a16:creationId xmlns:a16="http://schemas.microsoft.com/office/drawing/2014/main" id="{FD907ABE-B14C-2BCC-E9B9-75698CB1A5B2}"/>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425794879"/>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126" y="3102883"/>
            <a:ext cx="9367748" cy="1693324"/>
          </a:xfrm>
        </p:spPr>
        <p:txBody>
          <a:bodyPr>
            <a:normAutofit/>
          </a:bodyPr>
          <a:lstStyle/>
          <a:p>
            <a:pPr marL="0" indent="0" algn="ctr">
              <a:buNone/>
            </a:pPr>
            <a:r>
              <a:rPr lang="en-US" sz="4800" dirty="0"/>
              <a:t>Review of Last Lecture</a:t>
            </a:r>
          </a:p>
          <a:p>
            <a:pPr marL="457200" indent="-457200">
              <a:buFont typeface="+mj-lt"/>
              <a:buAutoNum type="arabicPeriod"/>
            </a:pPr>
            <a:endParaRPr lang="en-US" sz="2000" dirty="0">
              <a:latin typeface="+mj-lt"/>
            </a:endParaRPr>
          </a:p>
          <a:p>
            <a:endParaRPr lang="en-US" dirty="0">
              <a:latin typeface="+mj-lt"/>
            </a:endParaRPr>
          </a:p>
        </p:txBody>
      </p:sp>
      <p:sp>
        <p:nvSpPr>
          <p:cNvPr id="12" name="Slide Number Placeholder 11">
            <a:extLst>
              <a:ext uri="{FF2B5EF4-FFF2-40B4-BE49-F238E27FC236}">
                <a16:creationId xmlns:a16="http://schemas.microsoft.com/office/drawing/2014/main" id="{9E4C5F5A-700B-44FB-9E95-6F4C5C125A8E}"/>
              </a:ext>
            </a:extLst>
          </p:cNvPr>
          <p:cNvSpPr>
            <a:spLocks noGrp="1"/>
          </p:cNvSpPr>
          <p:nvPr>
            <p:ph type="sldNum" sz="quarter" idx="12"/>
          </p:nvPr>
        </p:nvSpPr>
        <p:spPr/>
        <p:txBody>
          <a:bodyPr/>
          <a:lstStyle/>
          <a:p>
            <a:fld id="{687B7451-1438-CB4A-8106-82A64F1C7D7B}" type="slidenum">
              <a:rPr lang="sv-SE" smtClean="0"/>
              <a:t>6</a:t>
            </a:fld>
            <a:endParaRPr lang="sv-SE"/>
          </a:p>
        </p:txBody>
      </p:sp>
      <p:sp>
        <p:nvSpPr>
          <p:cNvPr id="2" name="Footer Placeholder 1">
            <a:extLst>
              <a:ext uri="{FF2B5EF4-FFF2-40B4-BE49-F238E27FC236}">
                <a16:creationId xmlns:a16="http://schemas.microsoft.com/office/drawing/2014/main" id="{4BF8FC63-B61F-4084-9936-C126CAD461C4}"/>
              </a:ext>
            </a:extLst>
          </p:cNvPr>
          <p:cNvSpPr>
            <a:spLocks noGrp="1"/>
          </p:cNvSpPr>
          <p:nvPr>
            <p:ph type="ftr" sz="quarter" idx="11"/>
          </p:nvPr>
        </p:nvSpPr>
        <p:spPr/>
        <p:txBody>
          <a:bodyPr/>
          <a:lstStyle/>
          <a:p>
            <a:r>
              <a:rPr lang="sv-SE" dirty="0" err="1"/>
              <a:t>ambujv@nus.edu.sg</a:t>
            </a:r>
            <a:endParaRPr lang="sv-SE" dirty="0"/>
          </a:p>
        </p:txBody>
      </p:sp>
    </p:spTree>
    <p:extLst>
      <p:ext uri="{BB962C8B-B14F-4D97-AF65-F5344CB8AC3E}">
        <p14:creationId xmlns:p14="http://schemas.microsoft.com/office/powerpoint/2010/main" val="3724240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58" y="1531053"/>
            <a:ext cx="11185245" cy="3662453"/>
          </a:xfrm>
        </p:spPr>
        <p:txBody>
          <a:bodyPr>
            <a:normAutofit/>
          </a:bodyPr>
          <a:lstStyle/>
          <a:p>
            <a:r>
              <a:rPr lang="en-US" dirty="0">
                <a:latin typeface="+mj-lt"/>
              </a:rPr>
              <a:t>1985 – US FCC rules ISM band for unlicensed use</a:t>
            </a:r>
          </a:p>
          <a:p>
            <a:r>
              <a:rPr lang="en-US" dirty="0">
                <a:latin typeface="+mj-lt"/>
              </a:rPr>
              <a:t>1990s – </a:t>
            </a:r>
            <a:r>
              <a:rPr lang="en-US" dirty="0" err="1">
                <a:latin typeface="+mj-lt"/>
              </a:rPr>
              <a:t>WaveLAN</a:t>
            </a:r>
            <a:r>
              <a:rPr lang="en-US" dirty="0">
                <a:latin typeface="+mj-lt"/>
              </a:rPr>
              <a:t> (NCR Corporation, Netherlands)</a:t>
            </a:r>
          </a:p>
          <a:p>
            <a:pPr lvl="1"/>
            <a:r>
              <a:rPr lang="en-US" sz="2800" dirty="0">
                <a:latin typeface="+mj-lt"/>
              </a:rPr>
              <a:t>Wireless ethernet for cashier systems</a:t>
            </a:r>
          </a:p>
          <a:p>
            <a:r>
              <a:rPr lang="en-US" dirty="0">
                <a:latin typeface="+mj-lt"/>
              </a:rPr>
              <a:t>1997 – 802.11 specification</a:t>
            </a:r>
          </a:p>
          <a:p>
            <a:r>
              <a:rPr lang="en-US" dirty="0">
                <a:latin typeface="+mj-lt"/>
              </a:rPr>
              <a:t>1999 – 802.11b and 802.11a amendments</a:t>
            </a:r>
          </a:p>
          <a:p>
            <a:r>
              <a:rPr lang="en-US" dirty="0">
                <a:latin typeface="+mj-lt"/>
              </a:rPr>
              <a:t>1999 – </a:t>
            </a:r>
            <a:r>
              <a:rPr lang="en-US" dirty="0" err="1">
                <a:latin typeface="+mj-lt"/>
              </a:rPr>
              <a:t>WiFi</a:t>
            </a:r>
            <a:r>
              <a:rPr lang="en-US" dirty="0">
                <a:latin typeface="+mj-lt"/>
              </a:rPr>
              <a:t> Alliance formed for certification of devices</a:t>
            </a:r>
          </a:p>
          <a:p>
            <a:r>
              <a:rPr lang="en-US" dirty="0">
                <a:latin typeface="+mj-lt"/>
              </a:rPr>
              <a:t>1999 – Apple iBook is the first consumer </a:t>
            </a:r>
            <a:r>
              <a:rPr lang="en-US" dirty="0" err="1">
                <a:latin typeface="+mj-lt"/>
              </a:rPr>
              <a:t>WiFi</a:t>
            </a:r>
            <a:r>
              <a:rPr lang="en-US" dirty="0">
                <a:latin typeface="+mj-lt"/>
              </a:rPr>
              <a:t> product</a:t>
            </a:r>
          </a:p>
          <a:p>
            <a:endParaRPr lang="en-US" dirty="0">
              <a:latin typeface="+mj-lt"/>
            </a:endParaRPr>
          </a:p>
          <a:p>
            <a:pPr lvl="1"/>
            <a:endParaRPr lang="en-US" dirty="0">
              <a:latin typeface="+mj-lt"/>
            </a:endParaRPr>
          </a:p>
          <a:p>
            <a:pPr lvl="1"/>
            <a:endParaRPr lang="en-US" dirty="0">
              <a:latin typeface="+mj-lt"/>
            </a:endParaRPr>
          </a:p>
          <a:p>
            <a:pPr marL="0" indent="0" algn="ctr">
              <a:buNone/>
            </a:pPr>
            <a:endParaRPr lang="en-US" dirty="0">
              <a:latin typeface="+mj-lt"/>
            </a:endParaRPr>
          </a:p>
        </p:txBody>
      </p:sp>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60</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mn-lt"/>
              </a:rPr>
              <a:t>WiFi</a:t>
            </a:r>
            <a:r>
              <a:rPr lang="en-US" dirty="0">
                <a:latin typeface="+mn-lt"/>
              </a:rPr>
              <a:t> standard timeline</a:t>
            </a:r>
          </a:p>
        </p:txBody>
      </p:sp>
      <p:pic>
        <p:nvPicPr>
          <p:cNvPr id="8" name="Picture 4">
            <a:extLst>
              <a:ext uri="{FF2B5EF4-FFF2-40B4-BE49-F238E27FC236}">
                <a16:creationId xmlns:a16="http://schemas.microsoft.com/office/drawing/2014/main" id="{83652343-6187-EBF4-C6D5-6D4F8C9495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53" t="5396" r="8911" b="5586"/>
          <a:stretch/>
        </p:blipFill>
        <p:spPr bwMode="auto">
          <a:xfrm>
            <a:off x="9935465" y="3185735"/>
            <a:ext cx="1526029" cy="1136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97F9F21-B652-14AE-56FD-B2D65B4CC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5196" y="933091"/>
            <a:ext cx="1569094" cy="18056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5"/>
          <a:stretch>
            <a:fillRect/>
          </a:stretch>
        </p:blipFill>
        <p:spPr>
          <a:xfrm>
            <a:off x="9645099" y="4530834"/>
            <a:ext cx="2106759" cy="1762016"/>
          </a:xfrm>
          <a:prstGeom prst="rect">
            <a:avLst/>
          </a:prstGeom>
        </p:spPr>
      </p:pic>
      <p:sp>
        <p:nvSpPr>
          <p:cNvPr id="2" name="Footer Placeholder 1">
            <a:extLst>
              <a:ext uri="{FF2B5EF4-FFF2-40B4-BE49-F238E27FC236}">
                <a16:creationId xmlns:a16="http://schemas.microsoft.com/office/drawing/2014/main" id="{6FBC6BF7-C41A-3FA1-5BB3-32BCB2E8B66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738625168"/>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61</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Timeline of development of </a:t>
            </a:r>
            <a:r>
              <a:rPr lang="en-US" dirty="0" err="1">
                <a:latin typeface="+mn-lt"/>
              </a:rPr>
              <a:t>WiFi</a:t>
            </a:r>
            <a:r>
              <a:rPr lang="en-US" dirty="0">
                <a:latin typeface="+mn-lt"/>
              </a:rPr>
              <a:t> standard</a:t>
            </a:r>
          </a:p>
        </p:txBody>
      </p:sp>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3"/>
          <a:stretch>
            <a:fillRect/>
          </a:stretch>
        </p:blipFill>
        <p:spPr>
          <a:xfrm>
            <a:off x="9429750" y="4947601"/>
            <a:ext cx="1700602" cy="1422321"/>
          </a:xfrm>
          <a:prstGeom prst="rect">
            <a:avLst/>
          </a:prstGeom>
        </p:spPr>
      </p:pic>
      <p:graphicFrame>
        <p:nvGraphicFramePr>
          <p:cNvPr id="11" name="Table 5">
            <a:extLst>
              <a:ext uri="{FF2B5EF4-FFF2-40B4-BE49-F238E27FC236}">
                <a16:creationId xmlns:a16="http://schemas.microsoft.com/office/drawing/2014/main" id="{2929450E-3863-8B32-150E-25C569DBABAC}"/>
              </a:ext>
            </a:extLst>
          </p:cNvPr>
          <p:cNvGraphicFramePr>
            <a:graphicFrameLocks noGrp="1"/>
          </p:cNvGraphicFramePr>
          <p:nvPr/>
        </p:nvGraphicFramePr>
        <p:xfrm>
          <a:off x="1301906" y="1690687"/>
          <a:ext cx="9828446" cy="3017040"/>
        </p:xfrm>
        <a:graphic>
          <a:graphicData uri="http://schemas.openxmlformats.org/drawingml/2006/table">
            <a:tbl>
              <a:tblPr firstRow="1">
                <a:tableStyleId>{073A0DAA-6AF3-43AB-8588-CEC1D06C72B9}</a:tableStyleId>
              </a:tblPr>
              <a:tblGrid>
                <a:gridCol w="373780">
                  <a:extLst>
                    <a:ext uri="{9D8B030D-6E8A-4147-A177-3AD203B41FA5}">
                      <a16:colId xmlns:a16="http://schemas.microsoft.com/office/drawing/2014/main" val="2408432903"/>
                    </a:ext>
                  </a:extLst>
                </a:gridCol>
                <a:gridCol w="1256536">
                  <a:extLst>
                    <a:ext uri="{9D8B030D-6E8A-4147-A177-3AD203B41FA5}">
                      <a16:colId xmlns:a16="http://schemas.microsoft.com/office/drawing/2014/main" val="1423973458"/>
                    </a:ext>
                  </a:extLst>
                </a:gridCol>
                <a:gridCol w="765992">
                  <a:extLst>
                    <a:ext uri="{9D8B030D-6E8A-4147-A177-3AD203B41FA5}">
                      <a16:colId xmlns:a16="http://schemas.microsoft.com/office/drawing/2014/main" val="58224141"/>
                    </a:ext>
                  </a:extLst>
                </a:gridCol>
                <a:gridCol w="1726161">
                  <a:extLst>
                    <a:ext uri="{9D8B030D-6E8A-4147-A177-3AD203B41FA5}">
                      <a16:colId xmlns:a16="http://schemas.microsoft.com/office/drawing/2014/main" val="1518310121"/>
                    </a:ext>
                  </a:extLst>
                </a:gridCol>
                <a:gridCol w="3522192">
                  <a:extLst>
                    <a:ext uri="{9D8B030D-6E8A-4147-A177-3AD203B41FA5}">
                      <a16:colId xmlns:a16="http://schemas.microsoft.com/office/drawing/2014/main" val="436619150"/>
                    </a:ext>
                  </a:extLst>
                </a:gridCol>
                <a:gridCol w="1283369">
                  <a:extLst>
                    <a:ext uri="{9D8B030D-6E8A-4147-A177-3AD203B41FA5}">
                      <a16:colId xmlns:a16="http://schemas.microsoft.com/office/drawing/2014/main" val="2654513425"/>
                    </a:ext>
                  </a:extLst>
                </a:gridCol>
                <a:gridCol w="900416">
                  <a:extLst>
                    <a:ext uri="{9D8B030D-6E8A-4147-A177-3AD203B41FA5}">
                      <a16:colId xmlns:a16="http://schemas.microsoft.com/office/drawing/2014/main" val="3380897795"/>
                    </a:ext>
                  </a:extLst>
                </a:gridCol>
              </a:tblGrid>
              <a:tr h="377130">
                <a:tc>
                  <a:txBody>
                    <a:bodyPr/>
                    <a:lstStyle/>
                    <a:p>
                      <a:endParaRPr lang="en-US" sz="1500" dirty="0"/>
                    </a:p>
                  </a:txBody>
                  <a:tcPr marL="68580" marR="68580" marT="34290" marB="34290"/>
                </a:tc>
                <a:tc>
                  <a:txBody>
                    <a:bodyPr/>
                    <a:lstStyle/>
                    <a:p>
                      <a:r>
                        <a:rPr lang="en-US" sz="1500" dirty="0"/>
                        <a:t>Protocol</a:t>
                      </a:r>
                    </a:p>
                  </a:txBody>
                  <a:tcPr marL="68580" marR="68580" marT="34290" marB="34290"/>
                </a:tc>
                <a:tc>
                  <a:txBody>
                    <a:bodyPr/>
                    <a:lstStyle/>
                    <a:p>
                      <a:r>
                        <a:rPr lang="en-US" sz="1500" dirty="0"/>
                        <a:t>Year</a:t>
                      </a:r>
                    </a:p>
                  </a:txBody>
                  <a:tcPr marL="68580" marR="68580" marT="34290" marB="34290"/>
                </a:tc>
                <a:tc>
                  <a:txBody>
                    <a:bodyPr/>
                    <a:lstStyle/>
                    <a:p>
                      <a:r>
                        <a:rPr lang="en-US" sz="1500" dirty="0"/>
                        <a:t>Frequency</a:t>
                      </a:r>
                    </a:p>
                  </a:txBody>
                  <a:tcPr marL="68580" marR="68580" marT="34290" marB="34290"/>
                </a:tc>
                <a:tc>
                  <a:txBody>
                    <a:bodyPr/>
                    <a:lstStyle/>
                    <a:p>
                      <a:r>
                        <a:rPr lang="en-US" sz="1500" dirty="0"/>
                        <a:t>PHY</a:t>
                      </a:r>
                    </a:p>
                  </a:txBody>
                  <a:tcPr marL="68580" marR="68580" marT="34290" marB="34290"/>
                </a:tc>
                <a:tc>
                  <a:txBody>
                    <a:bodyPr/>
                    <a:lstStyle/>
                    <a:p>
                      <a:r>
                        <a:rPr lang="en-US" sz="1500" dirty="0"/>
                        <a:t>Max Rate</a:t>
                      </a:r>
                    </a:p>
                  </a:txBody>
                  <a:tcPr marL="68580" marR="68580" marT="34290" marB="34290"/>
                </a:tc>
                <a:tc>
                  <a:txBody>
                    <a:bodyPr/>
                    <a:lstStyle/>
                    <a:p>
                      <a:r>
                        <a:rPr lang="en-US" sz="1500" dirty="0"/>
                        <a:t>Range</a:t>
                      </a:r>
                    </a:p>
                  </a:txBody>
                  <a:tcPr marL="68580" marR="68580" marT="34290" marB="34290"/>
                </a:tc>
                <a:extLst>
                  <a:ext uri="{0D108BD9-81ED-4DB2-BD59-A6C34878D82A}">
                    <a16:rowId xmlns:a16="http://schemas.microsoft.com/office/drawing/2014/main" val="623343085"/>
                  </a:ext>
                </a:extLst>
              </a:tr>
              <a:tr h="377130">
                <a:tc>
                  <a:txBody>
                    <a:bodyPr/>
                    <a:lstStyle/>
                    <a:p>
                      <a:r>
                        <a:rPr lang="en-US" sz="1500" dirty="0"/>
                        <a:t>-</a:t>
                      </a:r>
                    </a:p>
                  </a:txBody>
                  <a:tcPr marL="68580" marR="68580" marT="34290" marB="34290"/>
                </a:tc>
                <a:tc>
                  <a:txBody>
                    <a:bodyPr/>
                    <a:lstStyle/>
                    <a:p>
                      <a:r>
                        <a:rPr lang="en-US" sz="1500" dirty="0"/>
                        <a:t>802.11</a:t>
                      </a:r>
                    </a:p>
                  </a:txBody>
                  <a:tcPr marL="68580" marR="68580" marT="34290" marB="34290"/>
                </a:tc>
                <a:tc>
                  <a:txBody>
                    <a:bodyPr/>
                    <a:lstStyle/>
                    <a:p>
                      <a:r>
                        <a:rPr lang="en-US" sz="1500" dirty="0"/>
                        <a:t>1997</a:t>
                      </a:r>
                    </a:p>
                  </a:txBody>
                  <a:tcPr marL="68580" marR="68580" marT="34290" marB="34290"/>
                </a:tc>
                <a:tc>
                  <a:txBody>
                    <a:bodyPr/>
                    <a:lstStyle/>
                    <a:p>
                      <a:r>
                        <a:rPr lang="en-US" sz="1500" dirty="0"/>
                        <a:t>2.4 GHz</a:t>
                      </a:r>
                    </a:p>
                  </a:txBody>
                  <a:tcPr marL="68580" marR="68580" marT="34290" marB="34290"/>
                </a:tc>
                <a:tc>
                  <a:txBody>
                    <a:bodyPr/>
                    <a:lstStyle/>
                    <a:p>
                      <a:r>
                        <a:rPr lang="en-US" sz="1500" dirty="0"/>
                        <a:t>DSSS/FHSS</a:t>
                      </a:r>
                    </a:p>
                  </a:txBody>
                  <a:tcPr marL="68580" marR="68580" marT="34290" marB="34290"/>
                </a:tc>
                <a:tc>
                  <a:txBody>
                    <a:bodyPr/>
                    <a:lstStyle/>
                    <a:p>
                      <a:r>
                        <a:rPr lang="en-US" sz="1500" dirty="0"/>
                        <a:t>2 Mbps</a:t>
                      </a:r>
                    </a:p>
                  </a:txBody>
                  <a:tcPr marL="68580" marR="68580" marT="34290" marB="34290"/>
                </a:tc>
                <a:tc>
                  <a:txBody>
                    <a:bodyPr/>
                    <a:lstStyle/>
                    <a:p>
                      <a:r>
                        <a:rPr lang="en-US" sz="1500" dirty="0"/>
                        <a:t>20 m</a:t>
                      </a:r>
                    </a:p>
                  </a:txBody>
                  <a:tcPr marL="68580" marR="68580" marT="34290" marB="34290"/>
                </a:tc>
                <a:extLst>
                  <a:ext uri="{0D108BD9-81ED-4DB2-BD59-A6C34878D82A}">
                    <a16:rowId xmlns:a16="http://schemas.microsoft.com/office/drawing/2014/main" val="3610602400"/>
                  </a:ext>
                </a:extLst>
              </a:tr>
              <a:tr h="377130">
                <a:tc>
                  <a:txBody>
                    <a:bodyPr/>
                    <a:lstStyle/>
                    <a:p>
                      <a:r>
                        <a:rPr lang="en-US" sz="1500" dirty="0"/>
                        <a:t>1</a:t>
                      </a:r>
                    </a:p>
                  </a:txBody>
                  <a:tcPr marL="68580" marR="68580" marT="34290" marB="34290"/>
                </a:tc>
                <a:tc>
                  <a:txBody>
                    <a:bodyPr/>
                    <a:lstStyle/>
                    <a:p>
                      <a:r>
                        <a:rPr lang="en-US" sz="1500" dirty="0"/>
                        <a:t>802.11b</a:t>
                      </a:r>
                    </a:p>
                  </a:txBody>
                  <a:tcPr marL="68580" marR="68580" marT="34290" marB="34290"/>
                </a:tc>
                <a:tc>
                  <a:txBody>
                    <a:bodyPr/>
                    <a:lstStyle/>
                    <a:p>
                      <a:r>
                        <a:rPr lang="en-US" sz="1500" dirty="0"/>
                        <a:t>1999</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2.4 GHz</a:t>
                      </a:r>
                    </a:p>
                  </a:txBody>
                  <a:tcPr marL="68580" marR="68580" marT="34290" marB="34290"/>
                </a:tc>
                <a:tc>
                  <a:txBody>
                    <a:bodyPr/>
                    <a:lstStyle/>
                    <a:p>
                      <a:r>
                        <a:rPr lang="en-US" sz="1500" dirty="0"/>
                        <a:t>DSSS</a:t>
                      </a:r>
                    </a:p>
                  </a:txBody>
                  <a:tcPr marL="68580" marR="68580" marT="34290" marB="34290"/>
                </a:tc>
                <a:tc>
                  <a:txBody>
                    <a:bodyPr/>
                    <a:lstStyle/>
                    <a:p>
                      <a:r>
                        <a:rPr lang="en-US" sz="1500" dirty="0"/>
                        <a:t>11 Mbps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76211345"/>
                  </a:ext>
                </a:extLst>
              </a:tr>
              <a:tr h="377130">
                <a:tc>
                  <a:txBody>
                    <a:bodyPr/>
                    <a:lstStyle/>
                    <a:p>
                      <a:r>
                        <a:rPr lang="en-US" sz="1500" dirty="0"/>
                        <a:t>2</a:t>
                      </a:r>
                    </a:p>
                  </a:txBody>
                  <a:tcPr marL="68580" marR="68580" marT="34290" marB="34290"/>
                </a:tc>
                <a:tc>
                  <a:txBody>
                    <a:bodyPr/>
                    <a:lstStyle/>
                    <a:p>
                      <a:r>
                        <a:rPr lang="en-US" sz="1500" dirty="0"/>
                        <a:t>802.11a</a:t>
                      </a:r>
                    </a:p>
                  </a:txBody>
                  <a:tcPr marL="68580" marR="68580" marT="34290" marB="34290"/>
                </a:tc>
                <a:tc>
                  <a:txBody>
                    <a:bodyPr/>
                    <a:lstStyle/>
                    <a:p>
                      <a:r>
                        <a:rPr lang="en-US" sz="1500" dirty="0"/>
                        <a:t>1999</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5 GHz</a:t>
                      </a:r>
                    </a:p>
                  </a:txBody>
                  <a:tcPr marL="68580" marR="68580" marT="34290" marB="34290"/>
                </a:tc>
                <a:tc>
                  <a:txBody>
                    <a:bodyPr/>
                    <a:lstStyle/>
                    <a:p>
                      <a:r>
                        <a:rPr lang="en-US" sz="1500" dirty="0"/>
                        <a:t>OFDM</a:t>
                      </a:r>
                    </a:p>
                  </a:txBody>
                  <a:tcPr marL="68580" marR="68580" marT="34290" marB="34290"/>
                </a:tc>
                <a:tc>
                  <a:txBody>
                    <a:bodyPr/>
                    <a:lstStyle/>
                    <a:p>
                      <a:r>
                        <a:rPr lang="en-US" sz="1500" dirty="0"/>
                        <a:t>54 Mbps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948254030"/>
                  </a:ext>
                </a:extLst>
              </a:tr>
              <a:tr h="377130">
                <a:tc>
                  <a:txBody>
                    <a:bodyPr/>
                    <a:lstStyle/>
                    <a:p>
                      <a:r>
                        <a:rPr lang="en-US" sz="1500" dirty="0"/>
                        <a:t>3</a:t>
                      </a:r>
                    </a:p>
                  </a:txBody>
                  <a:tcPr marL="68580" marR="68580" marT="34290" marB="34290"/>
                </a:tc>
                <a:tc>
                  <a:txBody>
                    <a:bodyPr/>
                    <a:lstStyle/>
                    <a:p>
                      <a:r>
                        <a:rPr lang="en-US" sz="1500" dirty="0"/>
                        <a:t>802.11g</a:t>
                      </a:r>
                    </a:p>
                  </a:txBody>
                  <a:tcPr marL="68580" marR="68580" marT="34290" marB="34290"/>
                </a:tc>
                <a:tc>
                  <a:txBody>
                    <a:bodyPr/>
                    <a:lstStyle/>
                    <a:p>
                      <a:r>
                        <a:rPr lang="en-US" sz="1500" dirty="0"/>
                        <a:t>2003</a:t>
                      </a:r>
                    </a:p>
                  </a:txBody>
                  <a:tcPr marL="68580" marR="68580" marT="34290" marB="34290"/>
                </a:tc>
                <a:tc>
                  <a:txBody>
                    <a:bodyPr/>
                    <a:lstStyle/>
                    <a:p>
                      <a:r>
                        <a:rPr lang="en-US" sz="1500" dirty="0"/>
                        <a:t>2.4 GHz</a:t>
                      </a:r>
                    </a:p>
                  </a:txBody>
                  <a:tcPr marL="68580" marR="68580" marT="34290" marB="34290"/>
                </a:tc>
                <a:tc>
                  <a:txBody>
                    <a:bodyPr/>
                    <a:lstStyle/>
                    <a:p>
                      <a:r>
                        <a:rPr lang="en-US" sz="1500" dirty="0"/>
                        <a:t>OFDM</a:t>
                      </a:r>
                    </a:p>
                  </a:txBody>
                  <a:tcPr marL="68580" marR="68580" marT="34290" marB="34290"/>
                </a:tc>
                <a:tc>
                  <a:txBody>
                    <a:bodyPr/>
                    <a:lstStyle/>
                    <a:p>
                      <a:r>
                        <a:rPr lang="en-US" sz="1500" dirty="0"/>
                        <a:t>54 Mbps</a:t>
                      </a:r>
                    </a:p>
                  </a:txBody>
                  <a:tcPr marL="68580" marR="68580" marT="34290" marB="34290"/>
                </a:tc>
                <a:tc>
                  <a:txBody>
                    <a:bodyPr/>
                    <a:lstStyle/>
                    <a:p>
                      <a:r>
                        <a:rPr lang="en-US" sz="1500" dirty="0"/>
                        <a:t>38 m</a:t>
                      </a:r>
                    </a:p>
                  </a:txBody>
                  <a:tcPr marL="68580" marR="68580" marT="34290" marB="34290"/>
                </a:tc>
                <a:extLst>
                  <a:ext uri="{0D108BD9-81ED-4DB2-BD59-A6C34878D82A}">
                    <a16:rowId xmlns:a16="http://schemas.microsoft.com/office/drawing/2014/main" val="4036708600"/>
                  </a:ext>
                </a:extLst>
              </a:tr>
              <a:tr h="377130">
                <a:tc>
                  <a:txBody>
                    <a:bodyPr/>
                    <a:lstStyle/>
                    <a:p>
                      <a:r>
                        <a:rPr lang="en-US" sz="1500" dirty="0"/>
                        <a:t>4</a:t>
                      </a:r>
                    </a:p>
                  </a:txBody>
                  <a:tcPr marL="68580" marR="68580" marT="34290" marB="34290"/>
                </a:tc>
                <a:tc>
                  <a:txBody>
                    <a:bodyPr/>
                    <a:lstStyle/>
                    <a:p>
                      <a:r>
                        <a:rPr lang="en-US" sz="1500" dirty="0"/>
                        <a:t>802.11n</a:t>
                      </a:r>
                    </a:p>
                  </a:txBody>
                  <a:tcPr marL="68580" marR="68580" marT="34290" marB="34290"/>
                </a:tc>
                <a:tc>
                  <a:txBody>
                    <a:bodyPr/>
                    <a:lstStyle/>
                    <a:p>
                      <a:r>
                        <a:rPr lang="en-US" sz="1500" dirty="0"/>
                        <a:t>2009</a:t>
                      </a:r>
                    </a:p>
                  </a:txBody>
                  <a:tcPr marL="68580" marR="68580" marT="34290" marB="34290"/>
                </a:tc>
                <a:tc>
                  <a:txBody>
                    <a:bodyPr/>
                    <a:lstStyle/>
                    <a:p>
                      <a:r>
                        <a:rPr lang="en-US" sz="1500" dirty="0"/>
                        <a:t>2.4/5 GHz</a:t>
                      </a:r>
                    </a:p>
                  </a:txBody>
                  <a:tcPr marL="68580" marR="68580" marT="34290" marB="34290"/>
                </a:tc>
                <a:tc>
                  <a:txBody>
                    <a:bodyPr/>
                    <a:lstStyle/>
                    <a:p>
                      <a:r>
                        <a:rPr lang="en-US" sz="1500" dirty="0"/>
                        <a:t>OFDM + MIMO</a:t>
                      </a:r>
                    </a:p>
                  </a:txBody>
                  <a:tcPr marL="68580" marR="68580" marT="34290" marB="34290"/>
                </a:tc>
                <a:tc>
                  <a:txBody>
                    <a:bodyPr/>
                    <a:lstStyle/>
                    <a:p>
                      <a:r>
                        <a:rPr lang="en-US" sz="1500" dirty="0"/>
                        <a:t>600 Mbps</a:t>
                      </a:r>
                    </a:p>
                  </a:txBody>
                  <a:tcPr marL="68580" marR="68580" marT="34290" marB="34290"/>
                </a:tc>
                <a:tc>
                  <a:txBody>
                    <a:bodyPr/>
                    <a:lstStyle/>
                    <a:p>
                      <a:r>
                        <a:rPr lang="en-US" sz="1500" dirty="0"/>
                        <a:t>70 m</a:t>
                      </a:r>
                    </a:p>
                  </a:txBody>
                  <a:tcPr marL="68580" marR="68580" marT="34290" marB="34290"/>
                </a:tc>
                <a:extLst>
                  <a:ext uri="{0D108BD9-81ED-4DB2-BD59-A6C34878D82A}">
                    <a16:rowId xmlns:a16="http://schemas.microsoft.com/office/drawing/2014/main" val="518112093"/>
                  </a:ext>
                </a:extLst>
              </a:tr>
              <a:tr h="377130">
                <a:tc>
                  <a:txBody>
                    <a:bodyPr/>
                    <a:lstStyle/>
                    <a:p>
                      <a:r>
                        <a:rPr lang="en-US" sz="1500" dirty="0"/>
                        <a:t>5</a:t>
                      </a:r>
                    </a:p>
                  </a:txBody>
                  <a:tcPr marL="68580" marR="68580" marT="34290" marB="34290"/>
                </a:tc>
                <a:tc>
                  <a:txBody>
                    <a:bodyPr/>
                    <a:lstStyle/>
                    <a:p>
                      <a:r>
                        <a:rPr lang="en-US" sz="1500" dirty="0"/>
                        <a:t>802.11ac</a:t>
                      </a:r>
                    </a:p>
                  </a:txBody>
                  <a:tcPr marL="68580" marR="68580" marT="34290" marB="34290"/>
                </a:tc>
                <a:tc>
                  <a:txBody>
                    <a:bodyPr/>
                    <a:lstStyle/>
                    <a:p>
                      <a:r>
                        <a:rPr lang="en-US" sz="1500" dirty="0"/>
                        <a:t>2013</a:t>
                      </a:r>
                    </a:p>
                  </a:txBody>
                  <a:tcPr marL="68580" marR="68580" marT="34290" marB="34290"/>
                </a:tc>
                <a:tc>
                  <a:txBody>
                    <a:bodyPr/>
                    <a:lstStyle/>
                    <a:p>
                      <a:r>
                        <a:rPr lang="en-US" sz="1500" dirty="0"/>
                        <a:t>5 GHz</a:t>
                      </a:r>
                    </a:p>
                  </a:txBody>
                  <a:tcPr marL="68580" marR="68580" marT="34290" marB="34290"/>
                </a:tc>
                <a:tc>
                  <a:txBody>
                    <a:bodyPr/>
                    <a:lstStyle/>
                    <a:p>
                      <a:r>
                        <a:rPr lang="en-US" sz="1500" dirty="0"/>
                        <a:t>OFDM + MU-MIMO </a:t>
                      </a:r>
                      <a:r>
                        <a:rPr lang="en-US" sz="1100" dirty="0"/>
                        <a:t>[downlink only]</a:t>
                      </a:r>
                      <a:endParaRPr lang="en-US" sz="1500" dirty="0"/>
                    </a:p>
                  </a:txBody>
                  <a:tcPr marL="68580" marR="68580" marT="34290" marB="34290"/>
                </a:tc>
                <a:tc>
                  <a:txBody>
                    <a:bodyPr/>
                    <a:lstStyle/>
                    <a:p>
                      <a:r>
                        <a:rPr lang="en-US" sz="1500" dirty="0"/>
                        <a:t>3.4 Gbps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496501609"/>
                  </a:ext>
                </a:extLst>
              </a:tr>
              <a:tr h="377130">
                <a:tc>
                  <a:txBody>
                    <a:bodyPr/>
                    <a:lstStyle/>
                    <a:p>
                      <a:r>
                        <a:rPr lang="en-US" sz="1500" dirty="0"/>
                        <a:t>6</a:t>
                      </a:r>
                    </a:p>
                  </a:txBody>
                  <a:tcPr marL="68580" marR="68580" marT="34290" marB="34290"/>
                </a:tc>
                <a:tc>
                  <a:txBody>
                    <a:bodyPr/>
                    <a:lstStyle/>
                    <a:p>
                      <a:r>
                        <a:rPr lang="en-US" sz="1500" dirty="0"/>
                        <a:t>802.11.ax</a:t>
                      </a:r>
                    </a:p>
                  </a:txBody>
                  <a:tcPr marL="68580" marR="68580" marT="34290" marB="34290"/>
                </a:tc>
                <a:tc>
                  <a:txBody>
                    <a:bodyPr/>
                    <a:lstStyle/>
                    <a:p>
                      <a:r>
                        <a:rPr lang="en-US" sz="1500" dirty="0"/>
                        <a:t>2021</a:t>
                      </a:r>
                    </a:p>
                  </a:txBody>
                  <a:tcPr marL="68580" marR="68580" marT="34290" marB="34290"/>
                </a:tc>
                <a:tc>
                  <a:txBody>
                    <a:bodyPr/>
                    <a:lstStyle/>
                    <a:p>
                      <a:r>
                        <a:rPr lang="en-US" sz="1500" dirty="0"/>
                        <a:t>2.5/5 [/6] GHz</a:t>
                      </a:r>
                    </a:p>
                  </a:txBody>
                  <a:tcPr marL="68580" marR="68580" marT="34290" marB="34290"/>
                </a:tc>
                <a:tc>
                  <a:txBody>
                    <a:bodyPr/>
                    <a:lstStyle/>
                    <a:p>
                      <a:r>
                        <a:rPr lang="en-US" sz="1500" dirty="0"/>
                        <a:t>OFDMA + MU-MIMO</a:t>
                      </a:r>
                    </a:p>
                  </a:txBody>
                  <a:tcPr marL="68580" marR="68580" marT="34290" marB="34290"/>
                </a:tc>
                <a:tc>
                  <a:txBody>
                    <a:bodyPr/>
                    <a:lstStyle/>
                    <a:p>
                      <a:r>
                        <a:rPr lang="en-US" sz="1500" dirty="0"/>
                        <a:t>9.6 Gbps</a:t>
                      </a:r>
                    </a:p>
                  </a:txBody>
                  <a:tcPr marL="68580" marR="68580" marT="34290" marB="34290"/>
                </a:tc>
                <a:tc>
                  <a:txBody>
                    <a:bodyPr/>
                    <a:lstStyle/>
                    <a:p>
                      <a:r>
                        <a:rPr lang="en-US" sz="1500" dirty="0"/>
                        <a:t>35 m</a:t>
                      </a:r>
                    </a:p>
                  </a:txBody>
                  <a:tcPr marL="68580" marR="68580" marT="34290" marB="34290"/>
                </a:tc>
                <a:extLst>
                  <a:ext uri="{0D108BD9-81ED-4DB2-BD59-A6C34878D82A}">
                    <a16:rowId xmlns:a16="http://schemas.microsoft.com/office/drawing/2014/main" val="2229201804"/>
                  </a:ext>
                </a:extLst>
              </a:tr>
            </a:tbl>
          </a:graphicData>
        </a:graphic>
      </p:graphicFrame>
      <p:sp>
        <p:nvSpPr>
          <p:cNvPr id="2" name="Footer Placeholder 1">
            <a:extLst>
              <a:ext uri="{FF2B5EF4-FFF2-40B4-BE49-F238E27FC236}">
                <a16:creationId xmlns:a16="http://schemas.microsoft.com/office/drawing/2014/main" id="{41F58149-E1F0-2EDD-5875-DF51F70D95F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4074174990"/>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1DE850A-63CB-4FEF-99D6-7D2FDDC75E9D}"/>
              </a:ext>
            </a:extLst>
          </p:cNvPr>
          <p:cNvSpPr>
            <a:spLocks noGrp="1"/>
          </p:cNvSpPr>
          <p:nvPr>
            <p:ph type="sldNum" sz="quarter" idx="12"/>
          </p:nvPr>
        </p:nvSpPr>
        <p:spPr/>
        <p:txBody>
          <a:bodyPr/>
          <a:lstStyle/>
          <a:p>
            <a:fld id="{687B7451-1438-CB4A-8106-82A64F1C7D7B}" type="slidenum">
              <a:rPr lang="sv-SE" smtClean="0"/>
              <a:t>62</a:t>
            </a:fld>
            <a:endParaRPr lang="sv-SE"/>
          </a:p>
        </p:txBody>
      </p:sp>
      <p:sp>
        <p:nvSpPr>
          <p:cNvPr id="17" name="Title 1">
            <a:extLst>
              <a:ext uri="{FF2B5EF4-FFF2-40B4-BE49-F238E27FC236}">
                <a16:creationId xmlns:a16="http://schemas.microsoft.com/office/drawing/2014/main" id="{7D0CFFEB-E1E3-452A-9E4B-56DF05DB1BDF}"/>
              </a:ext>
            </a:extLst>
          </p:cNvPr>
          <p:cNvSpPr txBox="1">
            <a:spLocks/>
          </p:cNvSpPr>
          <p:nvPr/>
        </p:nvSpPr>
        <p:spPr>
          <a:xfrm>
            <a:off x="500224" y="713615"/>
            <a:ext cx="10198256" cy="861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FD3BF10E-80CB-49A5-8C7A-B9F47AEDD05A}"/>
              </a:ext>
            </a:extLst>
          </p:cNvPr>
          <p:cNvSpPr txBox="1">
            <a:spLocks/>
          </p:cNvSpPr>
          <p:nvPr/>
        </p:nvSpPr>
        <p:spPr>
          <a:xfrm>
            <a:off x="787710" y="365125"/>
            <a:ext cx="11131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iBook (1999)</a:t>
            </a:r>
          </a:p>
        </p:txBody>
      </p:sp>
      <p:pic>
        <p:nvPicPr>
          <p:cNvPr id="8" name="Picture 4">
            <a:extLst>
              <a:ext uri="{FF2B5EF4-FFF2-40B4-BE49-F238E27FC236}">
                <a16:creationId xmlns:a16="http://schemas.microsoft.com/office/drawing/2014/main" id="{83652343-6187-EBF4-C6D5-6D4F8C9495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53" t="5396" r="8911" b="5586"/>
          <a:stretch/>
        </p:blipFill>
        <p:spPr bwMode="auto">
          <a:xfrm>
            <a:off x="9935465" y="3185735"/>
            <a:ext cx="1526029" cy="1136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97F9F21-B652-14AE-56FD-B2D65B4CC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5196" y="933091"/>
            <a:ext cx="1569094" cy="18056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02C18C-9CBF-50A7-BE10-73A0516413C9}"/>
              </a:ext>
            </a:extLst>
          </p:cNvPr>
          <p:cNvPicPr>
            <a:picLocks noChangeAspect="1"/>
          </p:cNvPicPr>
          <p:nvPr/>
        </p:nvPicPr>
        <p:blipFill>
          <a:blip r:embed="rId6"/>
          <a:stretch>
            <a:fillRect/>
          </a:stretch>
        </p:blipFill>
        <p:spPr>
          <a:xfrm>
            <a:off x="9645099" y="4530834"/>
            <a:ext cx="2106759" cy="1762016"/>
          </a:xfrm>
          <a:prstGeom prst="rect">
            <a:avLst/>
          </a:prstGeom>
        </p:spPr>
      </p:pic>
      <p:sp>
        <p:nvSpPr>
          <p:cNvPr id="2" name="Footer Placeholder 1">
            <a:extLst>
              <a:ext uri="{FF2B5EF4-FFF2-40B4-BE49-F238E27FC236}">
                <a16:creationId xmlns:a16="http://schemas.microsoft.com/office/drawing/2014/main" id="{60E1A674-385A-402F-FE10-77A6C58A5AB8}"/>
              </a:ext>
            </a:extLst>
          </p:cNvPr>
          <p:cNvSpPr>
            <a:spLocks noGrp="1"/>
          </p:cNvSpPr>
          <p:nvPr>
            <p:ph type="ftr" sz="quarter" idx="11"/>
          </p:nvPr>
        </p:nvSpPr>
        <p:spPr>
          <a:xfrm>
            <a:off x="3541952" y="6492875"/>
            <a:ext cx="4114800" cy="365125"/>
          </a:xfrm>
        </p:spPr>
        <p:txBody>
          <a:bodyPr/>
          <a:lstStyle/>
          <a:p>
            <a:r>
              <a:rPr lang="sv-SE" dirty="0" err="1"/>
              <a:t>ambujv@nus.edu.sg</a:t>
            </a:r>
            <a:endParaRPr lang="sv-SE" dirty="0"/>
          </a:p>
        </p:txBody>
      </p:sp>
      <p:pic>
        <p:nvPicPr>
          <p:cNvPr id="3" name="Online Media 2" descr="Macworld NY 1999 - iBook &amp; AirPort Introduction">
            <a:hlinkClick r:id="" action="ppaction://media"/>
            <a:extLst>
              <a:ext uri="{FF2B5EF4-FFF2-40B4-BE49-F238E27FC236}">
                <a16:creationId xmlns:a16="http://schemas.microsoft.com/office/drawing/2014/main" id="{645B97DA-FED6-4F20-5453-6167F00731F8}"/>
              </a:ext>
            </a:extLst>
          </p:cNvPr>
          <p:cNvPicPr>
            <a:picLocks noRot="1" noChangeAspect="1"/>
          </p:cNvPicPr>
          <p:nvPr>
            <a:videoFile r:link="rId1"/>
          </p:nvPr>
        </p:nvPicPr>
        <p:blipFill>
          <a:blip r:embed="rId7"/>
          <a:stretch>
            <a:fillRect/>
          </a:stretch>
        </p:blipFill>
        <p:spPr>
          <a:xfrm>
            <a:off x="787710" y="1385646"/>
            <a:ext cx="8422548" cy="4758739"/>
          </a:xfrm>
          <a:prstGeom prst="rect">
            <a:avLst/>
          </a:prstGeom>
        </p:spPr>
      </p:pic>
    </p:spTree>
    <p:extLst>
      <p:ext uri="{BB962C8B-B14F-4D97-AF65-F5344CB8AC3E}">
        <p14:creationId xmlns:p14="http://schemas.microsoft.com/office/powerpoint/2010/main" val="984467287"/>
      </p:ext>
    </p:extLst>
  </p:cSld>
  <p:clrMapOvr>
    <a:masterClrMapping/>
  </p:clrMapOvr>
  <mc:AlternateContent xmlns:mc="http://schemas.openxmlformats.org/markup-compatibility/2006" xmlns:p14="http://schemas.microsoft.com/office/powerpoint/2010/main">
    <mc:Choice Requires="p14">
      <p:transition spd="slow" p14:dur="2000" advTm="110889"/>
    </mc:Choice>
    <mc:Fallback xmlns="">
      <p:transition spd="slow" advTm="1108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ZigBee</a:t>
            </a:r>
          </a:p>
          <a:p>
            <a:pPr marL="514350" indent="-514350">
              <a:buAutoNum type="arabicPeriod"/>
            </a:pPr>
            <a:r>
              <a:rPr lang="en-US" dirty="0" err="1">
                <a:latin typeface="+mj-lt"/>
              </a:rPr>
              <a:t>WiFi</a:t>
            </a:r>
            <a:r>
              <a:rPr lang="en-US" dirty="0">
                <a:latin typeface="+mj-lt"/>
              </a:rPr>
              <a:t> </a:t>
            </a:r>
          </a:p>
          <a:p>
            <a:pPr marL="514350" indent="-514350">
              <a:buAutoNum type="arabicPeriod"/>
            </a:pPr>
            <a:r>
              <a:rPr lang="en-US" b="1" dirty="0"/>
              <a:t>Recall: </a:t>
            </a:r>
            <a:r>
              <a:rPr lang="en-US" b="1" dirty="0" err="1"/>
              <a:t>WiFi</a:t>
            </a:r>
            <a:r>
              <a:rPr lang="en-US" b="1" dirty="0"/>
              <a:t> Mac</a:t>
            </a:r>
          </a:p>
          <a:p>
            <a:pPr marL="514350" indent="-514350">
              <a:buAutoNum type="arabicPeriod"/>
            </a:pPr>
            <a:r>
              <a:rPr lang="en-US" dirty="0" err="1">
                <a:latin typeface="+mj-lt"/>
              </a:rPr>
              <a:t>WiFi</a:t>
            </a:r>
            <a:r>
              <a:rPr lang="en-US" dirty="0">
                <a:latin typeface="+mj-lt"/>
              </a:rPr>
              <a:t> History</a:t>
            </a:r>
          </a:p>
          <a:p>
            <a:pPr marL="514350" indent="-514350">
              <a:buAutoNum type="arabicPeriod"/>
            </a:pPr>
            <a:r>
              <a:rPr lang="en-US" dirty="0">
                <a:latin typeface="+mj-lt"/>
              </a:rPr>
              <a:t>Cellular basics</a:t>
            </a: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63</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2719250330"/>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Basic </a:t>
            </a:r>
            <a:r>
              <a:rPr lang="en-US" dirty="0" err="1"/>
              <a:t>WiFi</a:t>
            </a:r>
            <a:r>
              <a:rPr lang="en-US" dirty="0"/>
              <a:t> network</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latin typeface="+mj-lt"/>
              </a:rPr>
              <a:t>Star topology network</a:t>
            </a:r>
          </a:p>
          <a:p>
            <a:endParaRPr lang="en-US" dirty="0">
              <a:latin typeface="+mj-lt"/>
            </a:endParaRPr>
          </a:p>
          <a:p>
            <a:r>
              <a:rPr lang="en-US" dirty="0">
                <a:latin typeface="+mj-lt"/>
              </a:rPr>
              <a:t>Basic Service Set (BSS)</a:t>
            </a:r>
          </a:p>
          <a:p>
            <a:pPr lvl="1"/>
            <a:r>
              <a:rPr lang="en-US" dirty="0">
                <a:latin typeface="+mj-lt"/>
              </a:rPr>
              <a:t>Access point(s)</a:t>
            </a:r>
          </a:p>
          <a:p>
            <a:pPr lvl="1"/>
            <a:r>
              <a:rPr lang="en-US" dirty="0">
                <a:latin typeface="+mj-lt"/>
              </a:rPr>
              <a:t>Multiple connected clients</a:t>
            </a:r>
          </a:p>
          <a:p>
            <a:pPr lvl="1"/>
            <a:endParaRPr lang="en-US" dirty="0">
              <a:latin typeface="+mj-lt"/>
            </a:endParaRPr>
          </a:p>
          <a:p>
            <a:r>
              <a:rPr lang="en-US" dirty="0">
                <a:latin typeface="+mj-lt"/>
              </a:rPr>
              <a:t>Service Set ID (SSID)</a:t>
            </a:r>
          </a:p>
          <a:p>
            <a:pPr lvl="1"/>
            <a:r>
              <a:rPr lang="en-US" dirty="0">
                <a:latin typeface="+mj-lt"/>
              </a:rPr>
              <a:t>Identifies network</a:t>
            </a:r>
          </a:p>
          <a:p>
            <a:pPr lvl="1"/>
            <a:r>
              <a:rPr lang="en-US" dirty="0">
                <a:latin typeface="+mj-lt"/>
              </a:rPr>
              <a:t>Broadcast by access point in beacons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64</a:t>
            </a:fld>
            <a:endParaRPr lang="en-US"/>
          </a:p>
        </p:txBody>
      </p:sp>
      <p:pic>
        <p:nvPicPr>
          <p:cNvPr id="1028" name="Picture 4">
            <a:extLst>
              <a:ext uri="{FF2B5EF4-FFF2-40B4-BE49-F238E27FC236}">
                <a16:creationId xmlns:a16="http://schemas.microsoft.com/office/drawing/2014/main" id="{3FB12052-C0B8-4EB5-8A6F-CC500E86E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794" y="2818957"/>
            <a:ext cx="4419600" cy="335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763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44FE-3466-4209-BCD9-30178DD4B371}"/>
              </a:ext>
            </a:extLst>
          </p:cNvPr>
          <p:cNvSpPr>
            <a:spLocks noGrp="1"/>
          </p:cNvSpPr>
          <p:nvPr>
            <p:ph type="title"/>
          </p:nvPr>
        </p:nvSpPr>
        <p:spPr/>
        <p:txBody>
          <a:bodyPr/>
          <a:lstStyle/>
          <a:p>
            <a:r>
              <a:rPr lang="en-US" dirty="0" err="1"/>
              <a:t>WiFi</a:t>
            </a:r>
            <a:r>
              <a:rPr lang="en-US" dirty="0"/>
              <a:t> </a:t>
            </a:r>
            <a:r>
              <a:rPr lang="en-US" dirty="0" err="1"/>
              <a:t>superframe</a:t>
            </a:r>
            <a:r>
              <a:rPr lang="en-US" dirty="0"/>
              <a:t> structure</a:t>
            </a:r>
          </a:p>
        </p:txBody>
      </p:sp>
      <p:sp>
        <p:nvSpPr>
          <p:cNvPr id="3" name="Content Placeholder 2">
            <a:extLst>
              <a:ext uri="{FF2B5EF4-FFF2-40B4-BE49-F238E27FC236}">
                <a16:creationId xmlns:a16="http://schemas.microsoft.com/office/drawing/2014/main" id="{749AB13F-E86D-4FDC-9BE6-D66961903F6C}"/>
              </a:ext>
            </a:extLst>
          </p:cNvPr>
          <p:cNvSpPr>
            <a:spLocks noGrp="1"/>
          </p:cNvSpPr>
          <p:nvPr>
            <p:ph idx="1"/>
          </p:nvPr>
        </p:nvSpPr>
        <p:spPr/>
        <p:txBody>
          <a:bodyPr/>
          <a:lstStyle/>
          <a:p>
            <a:r>
              <a:rPr lang="en-US" dirty="0">
                <a:latin typeface="+mj-lt"/>
              </a:rPr>
              <a:t>Beacon followed by contention-free period followed by contention</a:t>
            </a:r>
          </a:p>
          <a:p>
            <a:pPr lvl="1"/>
            <a:r>
              <a:rPr lang="en-US" dirty="0">
                <a:latin typeface="+mj-lt"/>
              </a:rPr>
              <a:t>Repeats periodically (default ~100 </a:t>
            </a:r>
            <a:r>
              <a:rPr lang="en-US" dirty="0" err="1">
                <a:latin typeface="+mj-lt"/>
              </a:rPr>
              <a:t>ms</a:t>
            </a:r>
            <a:r>
              <a:rPr lang="en-US" dirty="0">
                <a:latin typeface="+mj-lt"/>
              </a:rPr>
              <a:t>)</a:t>
            </a:r>
          </a:p>
          <a:p>
            <a:pPr lvl="1"/>
            <a:r>
              <a:rPr lang="en-US" dirty="0">
                <a:latin typeface="+mj-lt"/>
              </a:rPr>
              <a:t>802.15.4 adopted a similar </a:t>
            </a:r>
            <a:r>
              <a:rPr lang="en-US" dirty="0" err="1">
                <a:latin typeface="+mj-lt"/>
              </a:rPr>
              <a:t>superframe</a:t>
            </a:r>
            <a:endParaRPr lang="en-US" dirty="0">
              <a:latin typeface="+mj-lt"/>
            </a:endParaRPr>
          </a:p>
          <a:p>
            <a:pPr lvl="1"/>
            <a:endParaRPr lang="en-US" dirty="0">
              <a:latin typeface="+mj-lt"/>
            </a:endParaRPr>
          </a:p>
        </p:txBody>
      </p:sp>
      <p:sp>
        <p:nvSpPr>
          <p:cNvPr id="4" name="Slide Number Placeholder 3">
            <a:extLst>
              <a:ext uri="{FF2B5EF4-FFF2-40B4-BE49-F238E27FC236}">
                <a16:creationId xmlns:a16="http://schemas.microsoft.com/office/drawing/2014/main" id="{AEEE8DC9-D0DC-4624-A3DB-2C58139E5FDA}"/>
              </a:ext>
            </a:extLst>
          </p:cNvPr>
          <p:cNvSpPr>
            <a:spLocks noGrp="1"/>
          </p:cNvSpPr>
          <p:nvPr>
            <p:ph type="sldNum" sz="quarter" idx="12"/>
          </p:nvPr>
        </p:nvSpPr>
        <p:spPr/>
        <p:txBody>
          <a:bodyPr/>
          <a:lstStyle/>
          <a:p>
            <a:fld id="{0778C724-3839-4D76-A707-B4C23905D055}" type="slidenum">
              <a:rPr lang="en-US" smtClean="0"/>
              <a:t>65</a:t>
            </a:fld>
            <a:endParaRPr lang="en-US"/>
          </a:p>
        </p:txBody>
      </p:sp>
      <p:pic>
        <p:nvPicPr>
          <p:cNvPr id="6" name="Picture 5">
            <a:extLst>
              <a:ext uri="{FF2B5EF4-FFF2-40B4-BE49-F238E27FC236}">
                <a16:creationId xmlns:a16="http://schemas.microsoft.com/office/drawing/2014/main" id="{F00DD3FC-06D5-4DCC-A852-8E5F59285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468" y="3984305"/>
            <a:ext cx="7621064" cy="2295845"/>
          </a:xfrm>
          <a:prstGeom prst="rect">
            <a:avLst/>
          </a:prstGeom>
        </p:spPr>
      </p:pic>
    </p:spTree>
    <p:extLst>
      <p:ext uri="{BB962C8B-B14F-4D97-AF65-F5344CB8AC3E}">
        <p14:creationId xmlns:p14="http://schemas.microsoft.com/office/powerpoint/2010/main" val="3557421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7542-3A26-42FA-B0E4-D12E3C828DA0}"/>
              </a:ext>
            </a:extLst>
          </p:cNvPr>
          <p:cNvSpPr>
            <a:spLocks noGrp="1"/>
          </p:cNvSpPr>
          <p:nvPr>
            <p:ph type="title"/>
          </p:nvPr>
        </p:nvSpPr>
        <p:spPr/>
        <p:txBody>
          <a:bodyPr/>
          <a:lstStyle/>
          <a:p>
            <a:r>
              <a:rPr lang="en-US" dirty="0" err="1"/>
              <a:t>WiFi</a:t>
            </a:r>
            <a:r>
              <a:rPr lang="en-US" dirty="0"/>
              <a:t> </a:t>
            </a:r>
            <a:r>
              <a:rPr lang="en-US" dirty="0" err="1"/>
              <a:t>superframe</a:t>
            </a:r>
            <a:r>
              <a:rPr lang="en-US" dirty="0"/>
              <a:t> in practice</a:t>
            </a:r>
          </a:p>
        </p:txBody>
      </p:sp>
      <p:sp>
        <p:nvSpPr>
          <p:cNvPr id="3" name="Content Placeholder 2">
            <a:extLst>
              <a:ext uri="{FF2B5EF4-FFF2-40B4-BE49-F238E27FC236}">
                <a16:creationId xmlns:a16="http://schemas.microsoft.com/office/drawing/2014/main" id="{59012E14-E3D5-4F92-9247-DF8FF9EC3D02}"/>
              </a:ext>
            </a:extLst>
          </p:cNvPr>
          <p:cNvSpPr>
            <a:spLocks noGrp="1"/>
          </p:cNvSpPr>
          <p:nvPr>
            <p:ph idx="1"/>
          </p:nvPr>
        </p:nvSpPr>
        <p:spPr>
          <a:xfrm>
            <a:off x="838200" y="1567382"/>
            <a:ext cx="10515600" cy="4351338"/>
          </a:xfrm>
        </p:spPr>
        <p:txBody>
          <a:bodyPr/>
          <a:lstStyle/>
          <a:p>
            <a:r>
              <a:rPr lang="en-US" dirty="0">
                <a:latin typeface="+mj-lt"/>
              </a:rPr>
              <a:t>Continuous contention access period</a:t>
            </a:r>
          </a:p>
          <a:p>
            <a:pPr lvl="1"/>
            <a:r>
              <a:rPr lang="en-US" dirty="0">
                <a:latin typeface="+mj-lt"/>
              </a:rPr>
              <a:t>Any device may send at any time</a:t>
            </a:r>
          </a:p>
          <a:p>
            <a:pPr lvl="1"/>
            <a:r>
              <a:rPr lang="en-US" dirty="0">
                <a:latin typeface="+mj-lt"/>
              </a:rPr>
              <a:t>PCF is unused in practice</a:t>
            </a:r>
          </a:p>
          <a:p>
            <a:pPr lvl="1"/>
            <a:endParaRPr lang="en-US" dirty="0">
              <a:latin typeface="+mj-lt"/>
            </a:endParaRPr>
          </a:p>
          <a:p>
            <a:r>
              <a:rPr lang="en-US" dirty="0">
                <a:latin typeface="+mj-lt"/>
              </a:rPr>
              <a:t>Periodic beacons</a:t>
            </a:r>
          </a:p>
          <a:p>
            <a:pPr lvl="1"/>
            <a:r>
              <a:rPr lang="en-US" dirty="0">
                <a:latin typeface="+mj-lt"/>
              </a:rPr>
              <a:t>Which also use CSMA and therefore may be delayed</a:t>
            </a:r>
          </a:p>
        </p:txBody>
      </p:sp>
      <p:sp>
        <p:nvSpPr>
          <p:cNvPr id="4" name="Slide Number Placeholder 3">
            <a:extLst>
              <a:ext uri="{FF2B5EF4-FFF2-40B4-BE49-F238E27FC236}">
                <a16:creationId xmlns:a16="http://schemas.microsoft.com/office/drawing/2014/main" id="{A2702261-2D24-4867-8A0B-69C3F5209BB2}"/>
              </a:ext>
            </a:extLst>
          </p:cNvPr>
          <p:cNvSpPr>
            <a:spLocks noGrp="1"/>
          </p:cNvSpPr>
          <p:nvPr>
            <p:ph type="sldNum" sz="quarter" idx="12"/>
          </p:nvPr>
        </p:nvSpPr>
        <p:spPr/>
        <p:txBody>
          <a:bodyPr/>
          <a:lstStyle/>
          <a:p>
            <a:fld id="{0778C724-3839-4D76-A707-B4C23905D055}" type="slidenum">
              <a:rPr lang="en-US" smtClean="0"/>
              <a:t>66</a:t>
            </a:fld>
            <a:endParaRPr lang="en-US"/>
          </a:p>
        </p:txBody>
      </p:sp>
      <p:cxnSp>
        <p:nvCxnSpPr>
          <p:cNvPr id="6" name="Straight Arrow Connector 5">
            <a:extLst>
              <a:ext uri="{FF2B5EF4-FFF2-40B4-BE49-F238E27FC236}">
                <a16:creationId xmlns:a16="http://schemas.microsoft.com/office/drawing/2014/main" id="{B91C0345-0A44-45CB-B56F-79B2E98FE858}"/>
              </a:ext>
            </a:extLst>
          </p:cNvPr>
          <p:cNvCxnSpPr>
            <a:cxnSpLocks/>
          </p:cNvCxnSpPr>
          <p:nvPr/>
        </p:nvCxnSpPr>
        <p:spPr>
          <a:xfrm>
            <a:off x="1905000" y="5746754"/>
            <a:ext cx="7747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AE6CC57-40EF-4513-95C0-EDD0D1A7CB72}"/>
              </a:ext>
            </a:extLst>
          </p:cNvPr>
          <p:cNvSpPr txBox="1"/>
          <p:nvPr/>
        </p:nvSpPr>
        <p:spPr>
          <a:xfrm>
            <a:off x="8934450" y="5734054"/>
            <a:ext cx="711200" cy="369332"/>
          </a:xfrm>
          <a:prstGeom prst="rect">
            <a:avLst/>
          </a:prstGeom>
          <a:noFill/>
        </p:spPr>
        <p:txBody>
          <a:bodyPr wrap="square" rtlCol="0">
            <a:spAutoFit/>
          </a:bodyPr>
          <a:lstStyle/>
          <a:p>
            <a:r>
              <a:rPr lang="en-US" dirty="0"/>
              <a:t>Time</a:t>
            </a:r>
          </a:p>
        </p:txBody>
      </p:sp>
      <p:sp>
        <p:nvSpPr>
          <p:cNvPr id="8" name="Rectangle 7">
            <a:extLst>
              <a:ext uri="{FF2B5EF4-FFF2-40B4-BE49-F238E27FC236}">
                <a16:creationId xmlns:a16="http://schemas.microsoft.com/office/drawing/2014/main" id="{02C475C5-7C0C-467F-9B37-499A5445A043}"/>
              </a:ext>
            </a:extLst>
          </p:cNvPr>
          <p:cNvSpPr/>
          <p:nvPr/>
        </p:nvSpPr>
        <p:spPr>
          <a:xfrm>
            <a:off x="1905000" y="5029208"/>
            <a:ext cx="266700" cy="68579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729668-5E83-4B5D-87C7-E3575CC2E294}"/>
              </a:ext>
            </a:extLst>
          </p:cNvPr>
          <p:cNvSpPr/>
          <p:nvPr/>
        </p:nvSpPr>
        <p:spPr>
          <a:xfrm>
            <a:off x="4534300" y="5029208"/>
            <a:ext cx="266700" cy="68579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CF277-7B40-46DF-A549-73637D8B76F7}"/>
              </a:ext>
            </a:extLst>
          </p:cNvPr>
          <p:cNvSpPr/>
          <p:nvPr/>
        </p:nvSpPr>
        <p:spPr>
          <a:xfrm>
            <a:off x="5848950" y="5029208"/>
            <a:ext cx="266700" cy="68579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4D324F-3FB6-43CA-B88C-DEF59CE15451}"/>
              </a:ext>
            </a:extLst>
          </p:cNvPr>
          <p:cNvSpPr/>
          <p:nvPr/>
        </p:nvSpPr>
        <p:spPr>
          <a:xfrm>
            <a:off x="9156700" y="5029205"/>
            <a:ext cx="266700" cy="68579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3F6091-3089-445C-AE53-F008B329D4CE}"/>
              </a:ext>
            </a:extLst>
          </p:cNvPr>
          <p:cNvSpPr/>
          <p:nvPr/>
        </p:nvSpPr>
        <p:spPr>
          <a:xfrm>
            <a:off x="3219650" y="5029208"/>
            <a:ext cx="266700" cy="68579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39D90E-AB0B-4DAA-9202-6E040F57BFB9}"/>
              </a:ext>
            </a:extLst>
          </p:cNvPr>
          <p:cNvSpPr/>
          <p:nvPr/>
        </p:nvSpPr>
        <p:spPr>
          <a:xfrm>
            <a:off x="7163600" y="5029208"/>
            <a:ext cx="266700" cy="68579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A78F6B-B6EA-4349-B916-BFE8AA8610F6}"/>
              </a:ext>
            </a:extLst>
          </p:cNvPr>
          <p:cNvSpPr/>
          <p:nvPr/>
        </p:nvSpPr>
        <p:spPr>
          <a:xfrm>
            <a:off x="2171700" y="5372105"/>
            <a:ext cx="1047950" cy="342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15F67C-7A3C-451F-BE97-4521148D85B5}"/>
              </a:ext>
            </a:extLst>
          </p:cNvPr>
          <p:cNvSpPr/>
          <p:nvPr/>
        </p:nvSpPr>
        <p:spPr>
          <a:xfrm>
            <a:off x="3486350" y="5372105"/>
            <a:ext cx="1047950" cy="342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D382B-5C3A-46DE-BCE6-AED52043B65C}"/>
              </a:ext>
            </a:extLst>
          </p:cNvPr>
          <p:cNvSpPr/>
          <p:nvPr/>
        </p:nvSpPr>
        <p:spPr>
          <a:xfrm>
            <a:off x="4801000" y="5372104"/>
            <a:ext cx="1047950" cy="342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21E2E3-B311-4FA0-96CA-B08D90EEF69E}"/>
              </a:ext>
            </a:extLst>
          </p:cNvPr>
          <p:cNvSpPr/>
          <p:nvPr/>
        </p:nvSpPr>
        <p:spPr>
          <a:xfrm>
            <a:off x="6124072" y="5372104"/>
            <a:ext cx="1047950" cy="342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4983AF5-9073-46EA-94CB-8AA262A4878F}"/>
              </a:ext>
            </a:extLst>
          </p:cNvPr>
          <p:cNvSpPr/>
          <p:nvPr/>
        </p:nvSpPr>
        <p:spPr>
          <a:xfrm>
            <a:off x="7430300" y="5372104"/>
            <a:ext cx="1726400" cy="342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F4216B2-EE05-4659-B36E-CEDDD4DE12A7}"/>
              </a:ext>
            </a:extLst>
          </p:cNvPr>
          <p:cNvSpPr txBox="1"/>
          <p:nvPr/>
        </p:nvSpPr>
        <p:spPr>
          <a:xfrm>
            <a:off x="8572500" y="4393081"/>
            <a:ext cx="1168400" cy="646331"/>
          </a:xfrm>
          <a:prstGeom prst="rect">
            <a:avLst/>
          </a:prstGeom>
          <a:noFill/>
        </p:spPr>
        <p:txBody>
          <a:bodyPr wrap="square" rtlCol="0">
            <a:spAutoFit/>
          </a:bodyPr>
          <a:lstStyle/>
          <a:p>
            <a:r>
              <a:rPr lang="en-US" dirty="0"/>
              <a:t>Delayed Beacon</a:t>
            </a:r>
          </a:p>
        </p:txBody>
      </p:sp>
      <p:sp>
        <p:nvSpPr>
          <p:cNvPr id="22" name="TextBox 21">
            <a:extLst>
              <a:ext uri="{FF2B5EF4-FFF2-40B4-BE49-F238E27FC236}">
                <a16:creationId xmlns:a16="http://schemas.microsoft.com/office/drawing/2014/main" id="{2FECD5E6-AC31-4C1A-ACF5-4028ADF7044D}"/>
              </a:ext>
            </a:extLst>
          </p:cNvPr>
          <p:cNvSpPr txBox="1"/>
          <p:nvPr/>
        </p:nvSpPr>
        <p:spPr>
          <a:xfrm>
            <a:off x="1587500" y="4660392"/>
            <a:ext cx="1168400" cy="369332"/>
          </a:xfrm>
          <a:prstGeom prst="rect">
            <a:avLst/>
          </a:prstGeom>
          <a:noFill/>
        </p:spPr>
        <p:txBody>
          <a:bodyPr wrap="square" rtlCol="0">
            <a:spAutoFit/>
          </a:bodyPr>
          <a:lstStyle/>
          <a:p>
            <a:r>
              <a:rPr lang="en-US" dirty="0"/>
              <a:t>Beacon</a:t>
            </a:r>
          </a:p>
        </p:txBody>
      </p:sp>
      <p:sp>
        <p:nvSpPr>
          <p:cNvPr id="24" name="TextBox 23">
            <a:extLst>
              <a:ext uri="{FF2B5EF4-FFF2-40B4-BE49-F238E27FC236}">
                <a16:creationId xmlns:a16="http://schemas.microsoft.com/office/drawing/2014/main" id="{7A20F44C-0D86-4C82-8F0B-21B4A0AA7208}"/>
              </a:ext>
            </a:extLst>
          </p:cNvPr>
          <p:cNvSpPr txBox="1"/>
          <p:nvPr/>
        </p:nvSpPr>
        <p:spPr>
          <a:xfrm>
            <a:off x="4667650" y="4069915"/>
            <a:ext cx="1628272" cy="646331"/>
          </a:xfrm>
          <a:prstGeom prst="rect">
            <a:avLst/>
          </a:prstGeom>
          <a:noFill/>
        </p:spPr>
        <p:txBody>
          <a:bodyPr wrap="square" rtlCol="0">
            <a:spAutoFit/>
          </a:bodyPr>
          <a:lstStyle/>
          <a:p>
            <a:r>
              <a:rPr lang="en-US" dirty="0"/>
              <a:t>Contention</a:t>
            </a:r>
          </a:p>
          <a:p>
            <a:r>
              <a:rPr lang="en-US" dirty="0"/>
              <a:t>Based Access</a:t>
            </a:r>
          </a:p>
        </p:txBody>
      </p:sp>
      <p:cxnSp>
        <p:nvCxnSpPr>
          <p:cNvPr id="26" name="Straight Arrow Connector 25">
            <a:extLst>
              <a:ext uri="{FF2B5EF4-FFF2-40B4-BE49-F238E27FC236}">
                <a16:creationId xmlns:a16="http://schemas.microsoft.com/office/drawing/2014/main" id="{97034D36-25D5-49C7-B5F6-9722B0C3485A}"/>
              </a:ext>
            </a:extLst>
          </p:cNvPr>
          <p:cNvCxnSpPr>
            <a:cxnSpLocks/>
            <a:stCxn id="24" idx="2"/>
          </p:cNvCxnSpPr>
          <p:nvPr/>
        </p:nvCxnSpPr>
        <p:spPr>
          <a:xfrm flipH="1">
            <a:off x="5212750" y="4716246"/>
            <a:ext cx="269036" cy="5930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9860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81DB-84FC-4290-9AEB-53F27C278979}"/>
              </a:ext>
            </a:extLst>
          </p:cNvPr>
          <p:cNvSpPr>
            <a:spLocks noGrp="1"/>
          </p:cNvSpPr>
          <p:nvPr>
            <p:ph type="title"/>
          </p:nvPr>
        </p:nvSpPr>
        <p:spPr/>
        <p:txBody>
          <a:bodyPr/>
          <a:lstStyle/>
          <a:p>
            <a:r>
              <a:rPr lang="en-US" dirty="0"/>
              <a:t>Contention-based access</a:t>
            </a:r>
          </a:p>
        </p:txBody>
      </p:sp>
      <p:sp>
        <p:nvSpPr>
          <p:cNvPr id="3" name="Content Placeholder 2">
            <a:extLst>
              <a:ext uri="{FF2B5EF4-FFF2-40B4-BE49-F238E27FC236}">
                <a16:creationId xmlns:a16="http://schemas.microsoft.com/office/drawing/2014/main" id="{F72DE631-3024-49F4-AAB0-AB79FAB9EC31}"/>
              </a:ext>
            </a:extLst>
          </p:cNvPr>
          <p:cNvSpPr>
            <a:spLocks noGrp="1"/>
          </p:cNvSpPr>
          <p:nvPr>
            <p:ph idx="1"/>
          </p:nvPr>
        </p:nvSpPr>
        <p:spPr/>
        <p:txBody>
          <a:bodyPr>
            <a:normAutofit lnSpcReduction="10000"/>
          </a:bodyPr>
          <a:lstStyle/>
          <a:p>
            <a:r>
              <a:rPr lang="en-US" dirty="0">
                <a:latin typeface="+mj-lt"/>
              </a:rPr>
              <a:t>Known as Distributed Coordination Function (DCF)</a:t>
            </a:r>
          </a:p>
          <a:p>
            <a:pPr lvl="1"/>
            <a:r>
              <a:rPr lang="en-US" dirty="0">
                <a:latin typeface="+mj-lt"/>
              </a:rPr>
              <a:t>Base communication method for </a:t>
            </a:r>
            <a:r>
              <a:rPr lang="en-US" dirty="0" err="1">
                <a:latin typeface="+mj-lt"/>
              </a:rPr>
              <a:t>WiFi</a:t>
            </a:r>
            <a:r>
              <a:rPr lang="en-US" dirty="0">
                <a:latin typeface="+mj-lt"/>
              </a:rPr>
              <a:t> (essentially always)</a:t>
            </a:r>
          </a:p>
          <a:p>
            <a:pPr lvl="1"/>
            <a:r>
              <a:rPr lang="en-US" dirty="0">
                <a:latin typeface="+mj-lt"/>
              </a:rPr>
              <a:t>All packets are immediately </a:t>
            </a:r>
            <a:r>
              <a:rPr lang="en-US" dirty="0" err="1">
                <a:latin typeface="+mj-lt"/>
              </a:rPr>
              <a:t>ACK’d</a:t>
            </a:r>
            <a:r>
              <a:rPr lang="en-US" dirty="0">
                <a:latin typeface="+mj-lt"/>
              </a:rPr>
              <a:t> by receiving device</a:t>
            </a:r>
          </a:p>
          <a:p>
            <a:pPr lvl="1"/>
            <a:endParaRPr lang="en-US" dirty="0">
              <a:latin typeface="+mj-lt"/>
            </a:endParaRPr>
          </a:p>
          <a:p>
            <a:pPr lvl="1"/>
            <a:r>
              <a:rPr lang="en-US" dirty="0">
                <a:latin typeface="+mj-lt"/>
              </a:rPr>
              <a:t>Uses CSMA/CA to determine when it can send</a:t>
            </a:r>
          </a:p>
          <a:p>
            <a:pPr lvl="2"/>
            <a:r>
              <a:rPr lang="en-US" dirty="0">
                <a:latin typeface="+mj-lt"/>
              </a:rPr>
              <a:t>With random </a:t>
            </a:r>
            <a:r>
              <a:rPr lang="en-US" dirty="0" err="1">
                <a:latin typeface="+mj-lt"/>
              </a:rPr>
              <a:t>backoff</a:t>
            </a:r>
            <a:endParaRPr lang="en-US" dirty="0">
              <a:latin typeface="+mj-lt"/>
            </a:endParaRPr>
          </a:p>
          <a:p>
            <a:pPr lvl="1"/>
            <a:endParaRPr lang="en-US" dirty="0">
              <a:latin typeface="+mj-lt"/>
            </a:endParaRPr>
          </a:p>
          <a:p>
            <a:pPr lvl="1"/>
            <a:r>
              <a:rPr lang="en-US" dirty="0">
                <a:latin typeface="+mj-lt"/>
              </a:rPr>
              <a:t>Problem: packets can be very long (up to 20 milliseconds)</a:t>
            </a:r>
          </a:p>
          <a:p>
            <a:pPr lvl="1"/>
            <a:r>
              <a:rPr lang="en-US" dirty="0">
                <a:latin typeface="+mj-lt"/>
              </a:rPr>
              <a:t>Solution: Network Allocation Vector (NAV)</a:t>
            </a:r>
          </a:p>
          <a:p>
            <a:pPr lvl="2"/>
            <a:r>
              <a:rPr lang="en-US" dirty="0">
                <a:latin typeface="+mj-lt"/>
              </a:rPr>
              <a:t>Packets include a notation of their duration</a:t>
            </a:r>
          </a:p>
          <a:p>
            <a:pPr lvl="2"/>
            <a:r>
              <a:rPr lang="en-US" dirty="0">
                <a:latin typeface="+mj-lt"/>
              </a:rPr>
              <a:t>Sensing the beginning of a packet allows </a:t>
            </a:r>
            <a:r>
              <a:rPr lang="en-US" dirty="0" err="1">
                <a:latin typeface="+mj-lt"/>
              </a:rPr>
              <a:t>backoff</a:t>
            </a:r>
            <a:r>
              <a:rPr lang="en-US" dirty="0">
                <a:latin typeface="+mj-lt"/>
              </a:rPr>
              <a:t> to skip the whole packet duration before continuing</a:t>
            </a:r>
          </a:p>
        </p:txBody>
      </p:sp>
      <p:sp>
        <p:nvSpPr>
          <p:cNvPr id="4" name="Slide Number Placeholder 3">
            <a:extLst>
              <a:ext uri="{FF2B5EF4-FFF2-40B4-BE49-F238E27FC236}">
                <a16:creationId xmlns:a16="http://schemas.microsoft.com/office/drawing/2014/main" id="{93A5400C-C226-4780-82FF-2B646D6021C4}"/>
              </a:ext>
            </a:extLst>
          </p:cNvPr>
          <p:cNvSpPr>
            <a:spLocks noGrp="1"/>
          </p:cNvSpPr>
          <p:nvPr>
            <p:ph type="sldNum" sz="quarter" idx="12"/>
          </p:nvPr>
        </p:nvSpPr>
        <p:spPr/>
        <p:txBody>
          <a:bodyPr/>
          <a:lstStyle/>
          <a:p>
            <a:fld id="{0778C724-3839-4D76-A707-B4C23905D055}" type="slidenum">
              <a:rPr lang="en-US" smtClean="0"/>
              <a:t>67</a:t>
            </a:fld>
            <a:endParaRPr lang="en-US"/>
          </a:p>
        </p:txBody>
      </p:sp>
    </p:spTree>
    <p:extLst>
      <p:ext uri="{BB962C8B-B14F-4D97-AF65-F5344CB8AC3E}">
        <p14:creationId xmlns:p14="http://schemas.microsoft.com/office/powerpoint/2010/main" val="4081869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4CC4-1F63-4266-8087-6B3343082292}"/>
              </a:ext>
            </a:extLst>
          </p:cNvPr>
          <p:cNvSpPr>
            <a:spLocks noGrp="1"/>
          </p:cNvSpPr>
          <p:nvPr>
            <p:ph type="title"/>
          </p:nvPr>
        </p:nvSpPr>
        <p:spPr/>
        <p:txBody>
          <a:bodyPr/>
          <a:lstStyle/>
          <a:p>
            <a:r>
              <a:rPr lang="en-US" dirty="0" err="1"/>
              <a:t>Backoff</a:t>
            </a:r>
            <a:r>
              <a:rPr lang="en-US" dirty="0"/>
              <a:t> in </a:t>
            </a:r>
            <a:r>
              <a:rPr lang="en-US" dirty="0" err="1"/>
              <a:t>WiFi</a:t>
            </a:r>
            <a:endParaRPr lang="en-US" dirty="0"/>
          </a:p>
        </p:txBody>
      </p:sp>
      <p:sp>
        <p:nvSpPr>
          <p:cNvPr id="3" name="Content Placeholder 2">
            <a:extLst>
              <a:ext uri="{FF2B5EF4-FFF2-40B4-BE49-F238E27FC236}">
                <a16:creationId xmlns:a16="http://schemas.microsoft.com/office/drawing/2014/main" id="{36B426FA-8927-4EC9-B031-BA8075BEF51D}"/>
              </a:ext>
            </a:extLst>
          </p:cNvPr>
          <p:cNvSpPr>
            <a:spLocks noGrp="1"/>
          </p:cNvSpPr>
          <p:nvPr>
            <p:ph idx="1"/>
          </p:nvPr>
        </p:nvSpPr>
        <p:spPr/>
        <p:txBody>
          <a:bodyPr>
            <a:normAutofit fontScale="92500" lnSpcReduction="20000"/>
          </a:bodyPr>
          <a:lstStyle/>
          <a:p>
            <a:r>
              <a:rPr lang="en-US" dirty="0">
                <a:latin typeface="+mj-lt"/>
              </a:rPr>
              <a:t>Listen for activity</a:t>
            </a:r>
          </a:p>
          <a:p>
            <a:pPr lvl="1"/>
            <a:r>
              <a:rPr lang="en-US" dirty="0">
                <a:latin typeface="+mj-lt"/>
              </a:rPr>
              <a:t>If free</a:t>
            </a:r>
          </a:p>
          <a:p>
            <a:pPr lvl="2"/>
            <a:r>
              <a:rPr lang="en-US" dirty="0">
                <a:latin typeface="+mj-lt"/>
              </a:rPr>
              <a:t>Wait for Inter Frame Spacing (IFS)</a:t>
            </a:r>
          </a:p>
          <a:p>
            <a:pPr lvl="2"/>
            <a:r>
              <a:rPr lang="en-US" dirty="0">
                <a:latin typeface="+mj-lt"/>
              </a:rPr>
              <a:t>If still free, transmit</a:t>
            </a:r>
          </a:p>
          <a:p>
            <a:pPr lvl="2"/>
            <a:endParaRPr lang="en-US" dirty="0">
              <a:latin typeface="+mj-lt"/>
            </a:endParaRPr>
          </a:p>
          <a:p>
            <a:pPr lvl="1"/>
            <a:r>
              <a:rPr lang="en-US" dirty="0">
                <a:latin typeface="+mj-lt"/>
              </a:rPr>
              <a:t>If busy</a:t>
            </a:r>
          </a:p>
          <a:p>
            <a:pPr lvl="2"/>
            <a:r>
              <a:rPr lang="en-US" dirty="0">
                <a:latin typeface="+mj-lt"/>
              </a:rPr>
              <a:t>Randomly select a number of </a:t>
            </a:r>
            <a:r>
              <a:rPr lang="en-US" dirty="0" err="1">
                <a:latin typeface="+mj-lt"/>
              </a:rPr>
              <a:t>backoff</a:t>
            </a:r>
            <a:r>
              <a:rPr lang="en-US" dirty="0">
                <a:latin typeface="+mj-lt"/>
              </a:rPr>
              <a:t> </a:t>
            </a:r>
            <a:r>
              <a:rPr lang="en-US" b="1" dirty="0">
                <a:latin typeface="+mj-lt"/>
              </a:rPr>
              <a:t>Slots</a:t>
            </a:r>
          </a:p>
          <a:p>
            <a:pPr lvl="2"/>
            <a:r>
              <a:rPr lang="en-US" dirty="0">
                <a:latin typeface="+mj-lt"/>
              </a:rPr>
              <a:t>Count down slots whenever medium is not busy</a:t>
            </a:r>
          </a:p>
          <a:p>
            <a:pPr lvl="2"/>
            <a:r>
              <a:rPr lang="en-US" dirty="0">
                <a:latin typeface="+mj-lt"/>
              </a:rPr>
              <a:t>If busy when </a:t>
            </a:r>
            <a:r>
              <a:rPr lang="en-US" dirty="0" err="1">
                <a:latin typeface="+mj-lt"/>
              </a:rPr>
              <a:t>backoff</a:t>
            </a:r>
            <a:r>
              <a:rPr lang="en-US" dirty="0">
                <a:latin typeface="+mj-lt"/>
              </a:rPr>
              <a:t> completes:</a:t>
            </a:r>
          </a:p>
          <a:p>
            <a:pPr lvl="3"/>
            <a:r>
              <a:rPr lang="en-US" dirty="0">
                <a:latin typeface="+mj-lt"/>
              </a:rPr>
              <a:t>Increase maximum </a:t>
            </a:r>
            <a:r>
              <a:rPr lang="en-US" dirty="0" err="1">
                <a:latin typeface="+mj-lt"/>
              </a:rPr>
              <a:t>backoff</a:t>
            </a:r>
            <a:r>
              <a:rPr lang="en-US" dirty="0">
                <a:latin typeface="+mj-lt"/>
              </a:rPr>
              <a:t> Slots</a:t>
            </a:r>
          </a:p>
          <a:p>
            <a:pPr lvl="3"/>
            <a:r>
              <a:rPr lang="en-US" dirty="0">
                <a:latin typeface="+mj-lt"/>
              </a:rPr>
              <a:t>Repeat</a:t>
            </a:r>
          </a:p>
          <a:p>
            <a:pPr lvl="3"/>
            <a:endParaRPr lang="en-US" dirty="0">
              <a:latin typeface="+mj-lt"/>
            </a:endParaRPr>
          </a:p>
          <a:p>
            <a:r>
              <a:rPr lang="en-US" dirty="0">
                <a:latin typeface="+mj-lt"/>
              </a:rPr>
              <a:t>Slot time: basic time unit for protocol</a:t>
            </a:r>
          </a:p>
          <a:p>
            <a:pPr lvl="1"/>
            <a:r>
              <a:rPr lang="en-US" dirty="0">
                <a:latin typeface="+mj-lt"/>
              </a:rPr>
              <a:t>Total time of: switch from Rx to Tx, plus processing time, plus propagation delay</a:t>
            </a:r>
          </a:p>
        </p:txBody>
      </p:sp>
      <p:sp>
        <p:nvSpPr>
          <p:cNvPr id="4" name="Slide Number Placeholder 3">
            <a:extLst>
              <a:ext uri="{FF2B5EF4-FFF2-40B4-BE49-F238E27FC236}">
                <a16:creationId xmlns:a16="http://schemas.microsoft.com/office/drawing/2014/main" id="{66233EF6-1FE9-4B06-A57B-6B99302915CD}"/>
              </a:ext>
            </a:extLst>
          </p:cNvPr>
          <p:cNvSpPr>
            <a:spLocks noGrp="1"/>
          </p:cNvSpPr>
          <p:nvPr>
            <p:ph type="sldNum" sz="quarter" idx="12"/>
          </p:nvPr>
        </p:nvSpPr>
        <p:spPr/>
        <p:txBody>
          <a:bodyPr/>
          <a:lstStyle/>
          <a:p>
            <a:fld id="{0778C724-3839-4D76-A707-B4C23905D055}" type="slidenum">
              <a:rPr lang="en-US" smtClean="0"/>
              <a:t>68</a:t>
            </a:fld>
            <a:endParaRPr lang="en-US"/>
          </a:p>
        </p:txBody>
      </p:sp>
    </p:spTree>
    <p:extLst>
      <p:ext uri="{BB962C8B-B14F-4D97-AF65-F5344CB8AC3E}">
        <p14:creationId xmlns:p14="http://schemas.microsoft.com/office/powerpoint/2010/main" val="2828430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6B4F-82C5-426E-BD6E-CA0149CA6E9A}"/>
              </a:ext>
            </a:extLst>
          </p:cNvPr>
          <p:cNvSpPr>
            <a:spLocks noGrp="1"/>
          </p:cNvSpPr>
          <p:nvPr>
            <p:ph type="title"/>
          </p:nvPr>
        </p:nvSpPr>
        <p:spPr/>
        <p:txBody>
          <a:bodyPr/>
          <a:lstStyle/>
          <a:p>
            <a:r>
              <a:rPr lang="en-US" dirty="0"/>
              <a:t>Prioritizing packets with varying IFS</a:t>
            </a:r>
          </a:p>
        </p:txBody>
      </p:sp>
      <p:sp>
        <p:nvSpPr>
          <p:cNvPr id="3" name="Content Placeholder 2">
            <a:extLst>
              <a:ext uri="{FF2B5EF4-FFF2-40B4-BE49-F238E27FC236}">
                <a16:creationId xmlns:a16="http://schemas.microsoft.com/office/drawing/2014/main" id="{D447B692-827D-4CE0-9079-68A48AC3B1A0}"/>
              </a:ext>
            </a:extLst>
          </p:cNvPr>
          <p:cNvSpPr>
            <a:spLocks noGrp="1"/>
          </p:cNvSpPr>
          <p:nvPr>
            <p:ph idx="1"/>
          </p:nvPr>
        </p:nvSpPr>
        <p:spPr>
          <a:xfrm>
            <a:off x="836193" y="1494744"/>
            <a:ext cx="10515600" cy="4351338"/>
          </a:xfrm>
        </p:spPr>
        <p:txBody>
          <a:bodyPr/>
          <a:lstStyle/>
          <a:p>
            <a:r>
              <a:rPr lang="en-US" dirty="0">
                <a:latin typeface="+mj-lt"/>
              </a:rPr>
              <a:t>Tiered Contention Multiple Access (TCMA)</a:t>
            </a:r>
          </a:p>
          <a:p>
            <a:pPr lvl="1"/>
            <a:r>
              <a:rPr lang="en-US" dirty="0">
                <a:latin typeface="+mj-lt"/>
              </a:rPr>
              <a:t>Idea: assign different inter-frame spacing based on traffic class</a:t>
            </a:r>
          </a:p>
          <a:p>
            <a:pPr lvl="1"/>
            <a:r>
              <a:rPr lang="en-US" dirty="0">
                <a:latin typeface="+mj-lt"/>
              </a:rPr>
              <a:t>Inherently prioritizes communication</a:t>
            </a:r>
          </a:p>
          <a:p>
            <a:pPr lvl="1"/>
            <a:endParaRPr lang="en-US" dirty="0">
              <a:latin typeface="+mj-lt"/>
            </a:endParaRPr>
          </a:p>
          <a:p>
            <a:r>
              <a:rPr lang="en-US" dirty="0">
                <a:latin typeface="+mj-lt"/>
              </a:rPr>
              <a:t>Acknowledgements sent with Short IFS (SIFS)</a:t>
            </a:r>
          </a:p>
          <a:p>
            <a:pPr lvl="1"/>
            <a:r>
              <a:rPr lang="en-US" dirty="0">
                <a:latin typeface="+mj-lt"/>
              </a:rPr>
              <a:t>Will always transmit before new data clears CSMA check</a:t>
            </a:r>
          </a:p>
          <a:p>
            <a:r>
              <a:rPr lang="en-US" dirty="0">
                <a:latin typeface="+mj-lt"/>
              </a:rPr>
              <a:t>New data sent with DCF IFS (DIFS)</a:t>
            </a:r>
          </a:p>
        </p:txBody>
      </p:sp>
      <p:sp>
        <p:nvSpPr>
          <p:cNvPr id="4" name="Slide Number Placeholder 3">
            <a:extLst>
              <a:ext uri="{FF2B5EF4-FFF2-40B4-BE49-F238E27FC236}">
                <a16:creationId xmlns:a16="http://schemas.microsoft.com/office/drawing/2014/main" id="{85FB947F-5805-4653-B1F5-C3EBDE6D6D4C}"/>
              </a:ext>
            </a:extLst>
          </p:cNvPr>
          <p:cNvSpPr>
            <a:spLocks noGrp="1"/>
          </p:cNvSpPr>
          <p:nvPr>
            <p:ph type="sldNum" sz="quarter" idx="12"/>
          </p:nvPr>
        </p:nvSpPr>
        <p:spPr/>
        <p:txBody>
          <a:bodyPr/>
          <a:lstStyle/>
          <a:p>
            <a:fld id="{0778C724-3839-4D76-A707-B4C23905D055}" type="slidenum">
              <a:rPr lang="en-US" smtClean="0"/>
              <a:t>69</a:t>
            </a:fld>
            <a:endParaRPr lang="en-US"/>
          </a:p>
        </p:txBody>
      </p:sp>
      <p:pic>
        <p:nvPicPr>
          <p:cNvPr id="2050" name="Picture 2">
            <a:extLst>
              <a:ext uri="{FF2B5EF4-FFF2-40B4-BE49-F238E27FC236}">
                <a16:creationId xmlns:a16="http://schemas.microsoft.com/office/drawing/2014/main" id="{B4D74070-417E-4D86-B72C-5F5F9CE9C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381" y="4584700"/>
            <a:ext cx="6753225"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30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b="1" dirty="0"/>
              <a:t>Review: last few lecture’s topics </a:t>
            </a:r>
          </a:p>
          <a:p>
            <a:pPr marL="514350" indent="-514350">
              <a:buAutoNum type="arabicPeriod"/>
            </a:pPr>
            <a:r>
              <a:rPr lang="en-US" dirty="0">
                <a:latin typeface="+mj-lt"/>
              </a:rPr>
              <a:t>ZigBee</a:t>
            </a:r>
          </a:p>
          <a:p>
            <a:pPr marL="514350" indent="-514350">
              <a:buAutoNum type="arabicPeriod"/>
            </a:pPr>
            <a:r>
              <a:rPr lang="en-US" dirty="0" err="1">
                <a:latin typeface="+mj-lt"/>
              </a:rPr>
              <a:t>WiFi</a:t>
            </a:r>
            <a:r>
              <a:rPr lang="en-US" dirty="0">
                <a:latin typeface="+mj-lt"/>
              </a:rPr>
              <a:t> </a:t>
            </a:r>
          </a:p>
          <a:p>
            <a:pPr marL="514350" indent="-514350">
              <a:buAutoNum type="arabicPeriod"/>
            </a:pPr>
            <a:r>
              <a:rPr lang="en-US" dirty="0">
                <a:latin typeface="+mj-lt"/>
              </a:rPr>
              <a:t>Recall: </a:t>
            </a:r>
            <a:r>
              <a:rPr lang="en-US" dirty="0" err="1">
                <a:latin typeface="+mj-lt"/>
              </a:rPr>
              <a:t>WiFi</a:t>
            </a:r>
            <a:r>
              <a:rPr lang="en-US" dirty="0">
                <a:latin typeface="+mj-lt"/>
              </a:rPr>
              <a:t> Mac</a:t>
            </a:r>
          </a:p>
          <a:p>
            <a:pPr marL="514350" indent="-514350">
              <a:buAutoNum type="arabicPeriod"/>
            </a:pPr>
            <a:r>
              <a:rPr lang="en-US" dirty="0" err="1">
                <a:latin typeface="+mj-lt"/>
              </a:rPr>
              <a:t>WiFi</a:t>
            </a:r>
            <a:r>
              <a:rPr lang="en-US" dirty="0">
                <a:latin typeface="+mj-lt"/>
              </a:rPr>
              <a:t> History</a:t>
            </a:r>
          </a:p>
          <a:p>
            <a:pPr marL="514350" indent="-514350">
              <a:buAutoNum type="arabicPeriod"/>
            </a:pPr>
            <a:r>
              <a:rPr lang="en-US" dirty="0">
                <a:latin typeface="+mj-lt"/>
              </a:rPr>
              <a:t>Cellular basics</a:t>
            </a: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7</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343004997"/>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43C12C-A966-4B07-B04A-BEE170F88023}"/>
              </a:ext>
            </a:extLst>
          </p:cNvPr>
          <p:cNvSpPr/>
          <p:nvPr/>
        </p:nvSpPr>
        <p:spPr>
          <a:xfrm flipV="1">
            <a:off x="1473200" y="2894112"/>
            <a:ext cx="1231900" cy="3316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7D188-64D0-4715-869A-161D4A1DBB9F}"/>
              </a:ext>
            </a:extLst>
          </p:cNvPr>
          <p:cNvSpPr>
            <a:spLocks noGrp="1"/>
          </p:cNvSpPr>
          <p:nvPr>
            <p:ph type="title"/>
          </p:nvPr>
        </p:nvSpPr>
        <p:spPr/>
        <p:txBody>
          <a:bodyPr/>
          <a:lstStyle/>
          <a:p>
            <a:r>
              <a:rPr lang="en-US" dirty="0"/>
              <a:t>802.11 </a:t>
            </a:r>
            <a:r>
              <a:rPr lang="en-US" dirty="0" err="1"/>
              <a:t>backoff</a:t>
            </a:r>
            <a:r>
              <a:rPr lang="en-US" dirty="0"/>
              <a:t> example</a:t>
            </a:r>
          </a:p>
        </p:txBody>
      </p:sp>
      <p:sp>
        <p:nvSpPr>
          <p:cNvPr id="3" name="Content Placeholder 2">
            <a:extLst>
              <a:ext uri="{FF2B5EF4-FFF2-40B4-BE49-F238E27FC236}">
                <a16:creationId xmlns:a16="http://schemas.microsoft.com/office/drawing/2014/main" id="{52591B97-3228-44C7-A3D7-54EEE4B45247}"/>
              </a:ext>
            </a:extLst>
          </p:cNvPr>
          <p:cNvSpPr>
            <a:spLocks noGrp="1"/>
          </p:cNvSpPr>
          <p:nvPr>
            <p:ph idx="1"/>
          </p:nvPr>
        </p:nvSpPr>
        <p:spPr>
          <a:xfrm>
            <a:off x="838200" y="1416636"/>
            <a:ext cx="10515600" cy="4351338"/>
          </a:xfrm>
        </p:spPr>
        <p:txBody>
          <a:bodyPr/>
          <a:lstStyle/>
          <a:p>
            <a:r>
              <a:rPr lang="en-US" dirty="0"/>
              <a:t>B reaches zero </a:t>
            </a:r>
            <a:r>
              <a:rPr lang="en-US" dirty="0" err="1"/>
              <a:t>backoff</a:t>
            </a:r>
            <a:r>
              <a:rPr lang="en-US" dirty="0"/>
              <a:t>, finds channel empty, transmits</a:t>
            </a:r>
          </a:p>
          <a:p>
            <a:pPr lvl="1"/>
            <a:r>
              <a:rPr lang="en-US" dirty="0"/>
              <a:t>A pauses its </a:t>
            </a:r>
            <a:r>
              <a:rPr lang="en-US" dirty="0" err="1"/>
              <a:t>backoff</a:t>
            </a:r>
            <a:r>
              <a:rPr lang="en-US" dirty="0"/>
              <a:t> again for duration plus ACK</a:t>
            </a:r>
          </a:p>
          <a:p>
            <a:pPr lvl="1"/>
            <a:endParaRPr lang="en-US" dirty="0"/>
          </a:p>
        </p:txBody>
      </p:sp>
      <p:sp>
        <p:nvSpPr>
          <p:cNvPr id="4" name="Slide Number Placeholder 3">
            <a:extLst>
              <a:ext uri="{FF2B5EF4-FFF2-40B4-BE49-F238E27FC236}">
                <a16:creationId xmlns:a16="http://schemas.microsoft.com/office/drawing/2014/main" id="{750A57F4-06D2-457D-A915-DD7692AC7CEC}"/>
              </a:ext>
            </a:extLst>
          </p:cNvPr>
          <p:cNvSpPr>
            <a:spLocks noGrp="1"/>
          </p:cNvSpPr>
          <p:nvPr>
            <p:ph type="sldNum" sz="quarter" idx="12"/>
          </p:nvPr>
        </p:nvSpPr>
        <p:spPr/>
        <p:txBody>
          <a:bodyPr/>
          <a:lstStyle/>
          <a:p>
            <a:fld id="{0778C724-3839-4D76-A707-B4C23905D055}" type="slidenum">
              <a:rPr lang="en-US" smtClean="0"/>
              <a:t>70</a:t>
            </a:fld>
            <a:endParaRPr lang="en-US"/>
          </a:p>
        </p:txBody>
      </p:sp>
      <p:cxnSp>
        <p:nvCxnSpPr>
          <p:cNvPr id="6" name="Straight Arrow Connector 5">
            <a:extLst>
              <a:ext uri="{FF2B5EF4-FFF2-40B4-BE49-F238E27FC236}">
                <a16:creationId xmlns:a16="http://schemas.microsoft.com/office/drawing/2014/main" id="{23EB10BB-01EE-4328-971C-E0D0026F44B9}"/>
              </a:ext>
            </a:extLst>
          </p:cNvPr>
          <p:cNvCxnSpPr/>
          <p:nvPr/>
        </p:nvCxnSpPr>
        <p:spPr>
          <a:xfrm>
            <a:off x="1473200" y="3962400"/>
            <a:ext cx="8813800" cy="0"/>
          </a:xfrm>
          <a:prstGeom prst="straightConnector1">
            <a:avLst/>
          </a:prstGeom>
          <a:ln w="381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DE9FFE1-D0FE-42BE-9343-7F0AA43EF955}"/>
              </a:ext>
            </a:extLst>
          </p:cNvPr>
          <p:cNvCxnSpPr/>
          <p:nvPr/>
        </p:nvCxnSpPr>
        <p:spPr>
          <a:xfrm>
            <a:off x="1473200" y="5092700"/>
            <a:ext cx="8813800" cy="0"/>
          </a:xfrm>
          <a:prstGeom prst="straightConnector1">
            <a:avLst/>
          </a:prstGeom>
          <a:ln w="3810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2B4B97F9-162D-44A8-91F1-48CFF948AB48}"/>
              </a:ext>
            </a:extLst>
          </p:cNvPr>
          <p:cNvCxnSpPr/>
          <p:nvPr/>
        </p:nvCxnSpPr>
        <p:spPr>
          <a:xfrm>
            <a:off x="1473200" y="6146800"/>
            <a:ext cx="8813800" cy="0"/>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F9429DB-144A-412F-97F0-3AB79B133E58}"/>
              </a:ext>
            </a:extLst>
          </p:cNvPr>
          <p:cNvSpPr txBox="1"/>
          <p:nvPr/>
        </p:nvSpPr>
        <p:spPr>
          <a:xfrm>
            <a:off x="1511301" y="4021723"/>
            <a:ext cx="1231900" cy="338554"/>
          </a:xfrm>
          <a:prstGeom prst="rect">
            <a:avLst/>
          </a:prstGeom>
          <a:noFill/>
        </p:spPr>
        <p:txBody>
          <a:bodyPr wrap="square" rtlCol="0">
            <a:spAutoFit/>
          </a:bodyPr>
          <a:lstStyle/>
          <a:p>
            <a:r>
              <a:rPr lang="en-US" sz="1600" dirty="0"/>
              <a:t>Arrival A</a:t>
            </a:r>
          </a:p>
        </p:txBody>
      </p:sp>
      <p:cxnSp>
        <p:nvCxnSpPr>
          <p:cNvPr id="12" name="Straight Arrow Connector 11">
            <a:extLst>
              <a:ext uri="{FF2B5EF4-FFF2-40B4-BE49-F238E27FC236}">
                <a16:creationId xmlns:a16="http://schemas.microsoft.com/office/drawing/2014/main" id="{B7353FB7-DF99-4BA9-9252-42B870084A6F}"/>
              </a:ext>
            </a:extLst>
          </p:cNvPr>
          <p:cNvCxnSpPr>
            <a:cxnSpLocks/>
          </p:cNvCxnSpPr>
          <p:nvPr/>
        </p:nvCxnSpPr>
        <p:spPr>
          <a:xfrm flipV="1">
            <a:off x="1905000" y="3543274"/>
            <a:ext cx="0" cy="419126"/>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DD151CB-E98B-4D8D-BA41-8C44CCDCDB74}"/>
              </a:ext>
            </a:extLst>
          </p:cNvPr>
          <p:cNvSpPr txBox="1"/>
          <p:nvPr/>
        </p:nvSpPr>
        <p:spPr>
          <a:xfrm>
            <a:off x="1016001" y="3819952"/>
            <a:ext cx="355600" cy="338554"/>
          </a:xfrm>
          <a:prstGeom prst="rect">
            <a:avLst/>
          </a:prstGeom>
          <a:solidFill>
            <a:schemeClr val="accent1">
              <a:lumMod val="75000"/>
            </a:schemeClr>
          </a:solidFill>
          <a:ln>
            <a:noFill/>
          </a:ln>
        </p:spPr>
        <p:txBody>
          <a:bodyPr wrap="square" rtlCol="0">
            <a:spAutoFit/>
          </a:bodyPr>
          <a:lstStyle/>
          <a:p>
            <a:r>
              <a:rPr lang="en-US" sz="1600" b="1" dirty="0">
                <a:solidFill>
                  <a:schemeClr val="bg1"/>
                </a:solidFill>
              </a:rPr>
              <a:t>A</a:t>
            </a:r>
          </a:p>
        </p:txBody>
      </p:sp>
      <p:sp>
        <p:nvSpPr>
          <p:cNvPr id="19" name="TextBox 18">
            <a:extLst>
              <a:ext uri="{FF2B5EF4-FFF2-40B4-BE49-F238E27FC236}">
                <a16:creationId xmlns:a16="http://schemas.microsoft.com/office/drawing/2014/main" id="{67BB9661-99EA-4ECC-823A-42D10564CFD4}"/>
              </a:ext>
            </a:extLst>
          </p:cNvPr>
          <p:cNvSpPr txBox="1"/>
          <p:nvPr/>
        </p:nvSpPr>
        <p:spPr>
          <a:xfrm>
            <a:off x="1016001" y="4923423"/>
            <a:ext cx="355600" cy="338554"/>
          </a:xfrm>
          <a:prstGeom prst="rect">
            <a:avLst/>
          </a:prstGeom>
          <a:solidFill>
            <a:schemeClr val="accent2">
              <a:lumMod val="75000"/>
            </a:schemeClr>
          </a:solidFill>
          <a:ln>
            <a:noFill/>
          </a:ln>
        </p:spPr>
        <p:txBody>
          <a:bodyPr wrap="square" rtlCol="0">
            <a:spAutoFit/>
          </a:bodyPr>
          <a:lstStyle/>
          <a:p>
            <a:r>
              <a:rPr lang="en-US" sz="1600" b="1" dirty="0">
                <a:solidFill>
                  <a:schemeClr val="bg1"/>
                </a:solidFill>
              </a:rPr>
              <a:t>B</a:t>
            </a:r>
          </a:p>
        </p:txBody>
      </p:sp>
      <p:sp>
        <p:nvSpPr>
          <p:cNvPr id="20" name="TextBox 19">
            <a:extLst>
              <a:ext uri="{FF2B5EF4-FFF2-40B4-BE49-F238E27FC236}">
                <a16:creationId xmlns:a16="http://schemas.microsoft.com/office/drawing/2014/main" id="{27FE0C0F-08A6-4C74-AD49-7056C97418EF}"/>
              </a:ext>
            </a:extLst>
          </p:cNvPr>
          <p:cNvSpPr txBox="1"/>
          <p:nvPr/>
        </p:nvSpPr>
        <p:spPr>
          <a:xfrm>
            <a:off x="1016001" y="5977523"/>
            <a:ext cx="355600" cy="338554"/>
          </a:xfrm>
          <a:prstGeom prst="rect">
            <a:avLst/>
          </a:prstGeom>
          <a:solidFill>
            <a:schemeClr val="accent4">
              <a:lumMod val="75000"/>
            </a:schemeClr>
          </a:solidFill>
          <a:ln>
            <a:noFill/>
          </a:ln>
        </p:spPr>
        <p:txBody>
          <a:bodyPr wrap="square" rtlCol="0">
            <a:spAutoFit/>
          </a:bodyPr>
          <a:lstStyle/>
          <a:p>
            <a:r>
              <a:rPr lang="en-US" sz="1600" b="1" dirty="0">
                <a:solidFill>
                  <a:schemeClr val="bg1"/>
                </a:solidFill>
              </a:rPr>
              <a:t>C</a:t>
            </a:r>
          </a:p>
        </p:txBody>
      </p:sp>
      <p:sp>
        <p:nvSpPr>
          <p:cNvPr id="21" name="TextBox 20">
            <a:extLst>
              <a:ext uri="{FF2B5EF4-FFF2-40B4-BE49-F238E27FC236}">
                <a16:creationId xmlns:a16="http://schemas.microsoft.com/office/drawing/2014/main" id="{2C52C249-F369-4AEE-8746-99F864E95220}"/>
              </a:ext>
            </a:extLst>
          </p:cNvPr>
          <p:cNvSpPr txBox="1"/>
          <p:nvPr/>
        </p:nvSpPr>
        <p:spPr>
          <a:xfrm>
            <a:off x="1473200" y="2555557"/>
            <a:ext cx="1498600" cy="338554"/>
          </a:xfrm>
          <a:prstGeom prst="rect">
            <a:avLst/>
          </a:prstGeom>
          <a:noFill/>
        </p:spPr>
        <p:txBody>
          <a:bodyPr wrap="square" rtlCol="0">
            <a:spAutoFit/>
          </a:bodyPr>
          <a:lstStyle/>
          <a:p>
            <a:r>
              <a:rPr lang="en-US" sz="1600" dirty="0"/>
              <a:t>Other Traffic</a:t>
            </a:r>
          </a:p>
        </p:txBody>
      </p:sp>
      <p:sp>
        <p:nvSpPr>
          <p:cNvPr id="22" name="Rectangle 21">
            <a:extLst>
              <a:ext uri="{FF2B5EF4-FFF2-40B4-BE49-F238E27FC236}">
                <a16:creationId xmlns:a16="http://schemas.microsoft.com/office/drawing/2014/main" id="{E683DA92-1259-4B7A-8275-8D345041A2D8}"/>
              </a:ext>
            </a:extLst>
          </p:cNvPr>
          <p:cNvSpPr/>
          <p:nvPr/>
        </p:nvSpPr>
        <p:spPr>
          <a:xfrm flipV="1">
            <a:off x="3111500" y="2894111"/>
            <a:ext cx="355600" cy="3316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F7804E-687D-4823-B782-27F54F28952B}"/>
              </a:ext>
            </a:extLst>
          </p:cNvPr>
          <p:cNvCxnSpPr>
            <a:cxnSpLocks/>
          </p:cNvCxnSpPr>
          <p:nvPr/>
        </p:nvCxnSpPr>
        <p:spPr>
          <a:xfrm>
            <a:off x="2705100" y="2894111"/>
            <a:ext cx="0"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69810B7-EDED-4AEC-9B9D-9E2C887ADF48}"/>
              </a:ext>
            </a:extLst>
          </p:cNvPr>
          <p:cNvCxnSpPr>
            <a:cxnSpLocks/>
          </p:cNvCxnSpPr>
          <p:nvPr/>
        </p:nvCxnSpPr>
        <p:spPr>
          <a:xfrm>
            <a:off x="3111500" y="2894111"/>
            <a:ext cx="0"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411D95F-142C-4839-BB0D-D3715ADDA6DF}"/>
              </a:ext>
            </a:extLst>
          </p:cNvPr>
          <p:cNvSpPr txBox="1"/>
          <p:nvPr/>
        </p:nvSpPr>
        <p:spPr>
          <a:xfrm>
            <a:off x="3088105" y="2555557"/>
            <a:ext cx="1498600" cy="338554"/>
          </a:xfrm>
          <a:prstGeom prst="rect">
            <a:avLst/>
          </a:prstGeom>
          <a:noFill/>
        </p:spPr>
        <p:txBody>
          <a:bodyPr wrap="square" rtlCol="0">
            <a:spAutoFit/>
          </a:bodyPr>
          <a:lstStyle/>
          <a:p>
            <a:r>
              <a:rPr lang="en-US" sz="1600" dirty="0"/>
              <a:t>ACK</a:t>
            </a:r>
          </a:p>
        </p:txBody>
      </p:sp>
      <p:sp>
        <p:nvSpPr>
          <p:cNvPr id="27" name="TextBox 26">
            <a:extLst>
              <a:ext uri="{FF2B5EF4-FFF2-40B4-BE49-F238E27FC236}">
                <a16:creationId xmlns:a16="http://schemas.microsoft.com/office/drawing/2014/main" id="{E9484B0E-74B3-48CA-AC23-2B643E25855A}"/>
              </a:ext>
            </a:extLst>
          </p:cNvPr>
          <p:cNvSpPr txBox="1"/>
          <p:nvPr/>
        </p:nvSpPr>
        <p:spPr>
          <a:xfrm>
            <a:off x="2628910" y="3210122"/>
            <a:ext cx="876290" cy="276999"/>
          </a:xfrm>
          <a:prstGeom prst="rect">
            <a:avLst/>
          </a:prstGeom>
          <a:noFill/>
        </p:spPr>
        <p:txBody>
          <a:bodyPr wrap="square" rtlCol="0">
            <a:spAutoFit/>
          </a:bodyPr>
          <a:lstStyle/>
          <a:p>
            <a:r>
              <a:rPr lang="en-US" sz="1200" b="1" dirty="0"/>
              <a:t>SIFS</a:t>
            </a:r>
            <a:endParaRPr lang="en-US" sz="1600" b="1" dirty="0"/>
          </a:p>
        </p:txBody>
      </p:sp>
      <p:cxnSp>
        <p:nvCxnSpPr>
          <p:cNvPr id="28" name="Straight Connector 27">
            <a:extLst>
              <a:ext uri="{FF2B5EF4-FFF2-40B4-BE49-F238E27FC236}">
                <a16:creationId xmlns:a16="http://schemas.microsoft.com/office/drawing/2014/main" id="{7880AB44-D5F4-48D9-99A0-8BD2F8525DA5}"/>
              </a:ext>
            </a:extLst>
          </p:cNvPr>
          <p:cNvCxnSpPr>
            <a:cxnSpLocks/>
          </p:cNvCxnSpPr>
          <p:nvPr/>
        </p:nvCxnSpPr>
        <p:spPr>
          <a:xfrm flipH="1">
            <a:off x="3467101" y="2894111"/>
            <a:ext cx="23394"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84F7ACD-E67E-4F54-915D-96152DD3A368}"/>
              </a:ext>
            </a:extLst>
          </p:cNvPr>
          <p:cNvCxnSpPr>
            <a:cxnSpLocks/>
          </p:cNvCxnSpPr>
          <p:nvPr/>
        </p:nvCxnSpPr>
        <p:spPr>
          <a:xfrm>
            <a:off x="4053305" y="2894111"/>
            <a:ext cx="0" cy="3252688"/>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07E592D-6473-4AE6-8111-8014B15C33A4}"/>
              </a:ext>
            </a:extLst>
          </p:cNvPr>
          <p:cNvSpPr txBox="1"/>
          <p:nvPr/>
        </p:nvSpPr>
        <p:spPr>
          <a:xfrm>
            <a:off x="3490495" y="3210121"/>
            <a:ext cx="876290" cy="276999"/>
          </a:xfrm>
          <a:prstGeom prst="rect">
            <a:avLst/>
          </a:prstGeom>
          <a:noFill/>
        </p:spPr>
        <p:txBody>
          <a:bodyPr wrap="square" rtlCol="0">
            <a:spAutoFit/>
          </a:bodyPr>
          <a:lstStyle/>
          <a:p>
            <a:r>
              <a:rPr lang="en-US" sz="1200" b="1" dirty="0"/>
              <a:t>DIFS</a:t>
            </a:r>
            <a:endParaRPr lang="en-US" sz="1600" b="1" dirty="0"/>
          </a:p>
        </p:txBody>
      </p:sp>
      <p:sp>
        <p:nvSpPr>
          <p:cNvPr id="31" name="TextBox 30">
            <a:extLst>
              <a:ext uri="{FF2B5EF4-FFF2-40B4-BE49-F238E27FC236}">
                <a16:creationId xmlns:a16="http://schemas.microsoft.com/office/drawing/2014/main" id="{5468EF76-AD9A-4FE2-910B-1A2DCDF9D061}"/>
              </a:ext>
            </a:extLst>
          </p:cNvPr>
          <p:cNvSpPr txBox="1"/>
          <p:nvPr/>
        </p:nvSpPr>
        <p:spPr>
          <a:xfrm>
            <a:off x="1739900" y="5125589"/>
            <a:ext cx="1231900" cy="338554"/>
          </a:xfrm>
          <a:prstGeom prst="rect">
            <a:avLst/>
          </a:prstGeom>
          <a:noFill/>
        </p:spPr>
        <p:txBody>
          <a:bodyPr wrap="square" rtlCol="0">
            <a:spAutoFit/>
          </a:bodyPr>
          <a:lstStyle/>
          <a:p>
            <a:r>
              <a:rPr lang="en-US" sz="1600" dirty="0"/>
              <a:t>Arrival B</a:t>
            </a:r>
          </a:p>
        </p:txBody>
      </p:sp>
      <p:cxnSp>
        <p:nvCxnSpPr>
          <p:cNvPr id="32" name="Straight Arrow Connector 31">
            <a:extLst>
              <a:ext uri="{FF2B5EF4-FFF2-40B4-BE49-F238E27FC236}">
                <a16:creationId xmlns:a16="http://schemas.microsoft.com/office/drawing/2014/main" id="{215FE2BE-BEFF-4729-90D9-DCB18CD670E5}"/>
              </a:ext>
            </a:extLst>
          </p:cNvPr>
          <p:cNvCxnSpPr>
            <a:cxnSpLocks/>
          </p:cNvCxnSpPr>
          <p:nvPr/>
        </p:nvCxnSpPr>
        <p:spPr>
          <a:xfrm flipV="1">
            <a:off x="2133599" y="4647140"/>
            <a:ext cx="0" cy="419126"/>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1FC8B4-A5A1-4347-820B-6EFB800828C9}"/>
              </a:ext>
            </a:extLst>
          </p:cNvPr>
          <p:cNvSpPr txBox="1"/>
          <p:nvPr/>
        </p:nvSpPr>
        <p:spPr>
          <a:xfrm>
            <a:off x="4076699" y="4038026"/>
            <a:ext cx="1562095" cy="338554"/>
          </a:xfrm>
          <a:prstGeom prst="rect">
            <a:avLst/>
          </a:prstGeom>
          <a:noFill/>
        </p:spPr>
        <p:txBody>
          <a:bodyPr wrap="square" rtlCol="0">
            <a:spAutoFit/>
          </a:bodyPr>
          <a:lstStyle/>
          <a:p>
            <a:r>
              <a:rPr lang="en-US" sz="1600" dirty="0" err="1"/>
              <a:t>Backoff</a:t>
            </a:r>
            <a:r>
              <a:rPr lang="en-US" sz="1600" dirty="0"/>
              <a:t> = 10</a:t>
            </a:r>
          </a:p>
        </p:txBody>
      </p:sp>
      <p:sp>
        <p:nvSpPr>
          <p:cNvPr id="34" name="TextBox 33">
            <a:extLst>
              <a:ext uri="{FF2B5EF4-FFF2-40B4-BE49-F238E27FC236}">
                <a16:creationId xmlns:a16="http://schemas.microsoft.com/office/drawing/2014/main" id="{E46CCBA3-E726-4DED-94A1-8B5121C82E4E}"/>
              </a:ext>
            </a:extLst>
          </p:cNvPr>
          <p:cNvSpPr txBox="1"/>
          <p:nvPr/>
        </p:nvSpPr>
        <p:spPr>
          <a:xfrm>
            <a:off x="4104105" y="5152024"/>
            <a:ext cx="1562095" cy="338554"/>
          </a:xfrm>
          <a:prstGeom prst="rect">
            <a:avLst/>
          </a:prstGeom>
          <a:noFill/>
        </p:spPr>
        <p:txBody>
          <a:bodyPr wrap="square" rtlCol="0">
            <a:spAutoFit/>
          </a:bodyPr>
          <a:lstStyle/>
          <a:p>
            <a:r>
              <a:rPr lang="en-US" sz="1600" dirty="0" err="1"/>
              <a:t>Backoff</a:t>
            </a:r>
            <a:r>
              <a:rPr lang="en-US" sz="1600" dirty="0"/>
              <a:t> = 8</a:t>
            </a:r>
          </a:p>
        </p:txBody>
      </p:sp>
      <p:cxnSp>
        <p:nvCxnSpPr>
          <p:cNvPr id="35" name="Straight Connector 34">
            <a:extLst>
              <a:ext uri="{FF2B5EF4-FFF2-40B4-BE49-F238E27FC236}">
                <a16:creationId xmlns:a16="http://schemas.microsoft.com/office/drawing/2014/main" id="{50D57195-601D-49B1-AEC9-206E580D3DB8}"/>
              </a:ext>
            </a:extLst>
          </p:cNvPr>
          <p:cNvCxnSpPr>
            <a:cxnSpLocks/>
          </p:cNvCxnSpPr>
          <p:nvPr/>
        </p:nvCxnSpPr>
        <p:spPr>
          <a:xfrm>
            <a:off x="4350055"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0BC2995-7607-4EA7-80B6-4A5F4B3E330C}"/>
              </a:ext>
            </a:extLst>
          </p:cNvPr>
          <p:cNvCxnSpPr>
            <a:cxnSpLocks/>
          </p:cNvCxnSpPr>
          <p:nvPr/>
        </p:nvCxnSpPr>
        <p:spPr>
          <a:xfrm>
            <a:off x="4578655"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3E642531-BA97-4EF1-A407-96EFF726C37E}"/>
              </a:ext>
            </a:extLst>
          </p:cNvPr>
          <p:cNvCxnSpPr>
            <a:cxnSpLocks/>
          </p:cNvCxnSpPr>
          <p:nvPr/>
        </p:nvCxnSpPr>
        <p:spPr>
          <a:xfrm>
            <a:off x="4807255"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491AC00A-18CE-4E80-B699-E9DEC7DF7EF8}"/>
              </a:ext>
            </a:extLst>
          </p:cNvPr>
          <p:cNvCxnSpPr>
            <a:cxnSpLocks/>
          </p:cNvCxnSpPr>
          <p:nvPr/>
        </p:nvCxnSpPr>
        <p:spPr>
          <a:xfrm>
            <a:off x="5061255"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7447365-B2E7-4E11-97C4-143F0BA1FBEB}"/>
              </a:ext>
            </a:extLst>
          </p:cNvPr>
          <p:cNvCxnSpPr>
            <a:cxnSpLocks/>
          </p:cNvCxnSpPr>
          <p:nvPr/>
        </p:nvCxnSpPr>
        <p:spPr>
          <a:xfrm>
            <a:off x="4344010" y="4846505"/>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96F3236-A18E-4D5F-88E0-757D74B1DF9C}"/>
              </a:ext>
            </a:extLst>
          </p:cNvPr>
          <p:cNvCxnSpPr>
            <a:cxnSpLocks/>
          </p:cNvCxnSpPr>
          <p:nvPr/>
        </p:nvCxnSpPr>
        <p:spPr>
          <a:xfrm>
            <a:off x="4572610" y="4846505"/>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6A3FEFA-20D8-4292-84D4-0D1028A9CE58}"/>
              </a:ext>
            </a:extLst>
          </p:cNvPr>
          <p:cNvCxnSpPr>
            <a:cxnSpLocks/>
          </p:cNvCxnSpPr>
          <p:nvPr/>
        </p:nvCxnSpPr>
        <p:spPr>
          <a:xfrm>
            <a:off x="4801210" y="4846505"/>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3B05DD1-3474-44BA-93DF-B0CBB627F593}"/>
              </a:ext>
            </a:extLst>
          </p:cNvPr>
          <p:cNvCxnSpPr>
            <a:cxnSpLocks/>
          </p:cNvCxnSpPr>
          <p:nvPr/>
        </p:nvCxnSpPr>
        <p:spPr>
          <a:xfrm>
            <a:off x="5055210" y="4846505"/>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A2A798AB-E2EE-417B-9392-3F4B341E3DAD}"/>
              </a:ext>
            </a:extLst>
          </p:cNvPr>
          <p:cNvSpPr txBox="1"/>
          <p:nvPr/>
        </p:nvSpPr>
        <p:spPr>
          <a:xfrm>
            <a:off x="4193006" y="6178718"/>
            <a:ext cx="1231900" cy="338554"/>
          </a:xfrm>
          <a:prstGeom prst="rect">
            <a:avLst/>
          </a:prstGeom>
          <a:noFill/>
        </p:spPr>
        <p:txBody>
          <a:bodyPr wrap="square" rtlCol="0">
            <a:spAutoFit/>
          </a:bodyPr>
          <a:lstStyle/>
          <a:p>
            <a:r>
              <a:rPr lang="en-US" sz="1600" dirty="0"/>
              <a:t>Arrival C</a:t>
            </a:r>
          </a:p>
        </p:txBody>
      </p:sp>
      <p:cxnSp>
        <p:nvCxnSpPr>
          <p:cNvPr id="40" name="Straight Arrow Connector 39">
            <a:extLst>
              <a:ext uri="{FF2B5EF4-FFF2-40B4-BE49-F238E27FC236}">
                <a16:creationId xmlns:a16="http://schemas.microsoft.com/office/drawing/2014/main" id="{B4A46E50-3F67-4330-9848-0DCB05620DC6}"/>
              </a:ext>
            </a:extLst>
          </p:cNvPr>
          <p:cNvCxnSpPr>
            <a:cxnSpLocks/>
          </p:cNvCxnSpPr>
          <p:nvPr/>
        </p:nvCxnSpPr>
        <p:spPr>
          <a:xfrm flipV="1">
            <a:off x="4586705" y="5700269"/>
            <a:ext cx="0" cy="41912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D453BD-2F52-4A1E-AD48-9351158A72C4}"/>
              </a:ext>
            </a:extLst>
          </p:cNvPr>
          <p:cNvCxnSpPr>
            <a:cxnSpLocks/>
          </p:cNvCxnSpPr>
          <p:nvPr/>
        </p:nvCxnSpPr>
        <p:spPr>
          <a:xfrm flipH="1">
            <a:off x="4616115" y="2894111"/>
            <a:ext cx="4669" cy="649163"/>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7EF3502-2D6A-4103-8714-D8ECECB4024A}"/>
              </a:ext>
            </a:extLst>
          </p:cNvPr>
          <p:cNvCxnSpPr>
            <a:cxnSpLocks/>
          </p:cNvCxnSpPr>
          <p:nvPr/>
        </p:nvCxnSpPr>
        <p:spPr>
          <a:xfrm>
            <a:off x="5183594" y="2894111"/>
            <a:ext cx="0" cy="649163"/>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519C928-F5D5-44C8-B1BF-B2669B5900B5}"/>
              </a:ext>
            </a:extLst>
          </p:cNvPr>
          <p:cNvSpPr txBox="1"/>
          <p:nvPr/>
        </p:nvSpPr>
        <p:spPr>
          <a:xfrm>
            <a:off x="4620784" y="3210121"/>
            <a:ext cx="876290" cy="276999"/>
          </a:xfrm>
          <a:prstGeom prst="rect">
            <a:avLst/>
          </a:prstGeom>
          <a:noFill/>
        </p:spPr>
        <p:txBody>
          <a:bodyPr wrap="square" rtlCol="0">
            <a:spAutoFit/>
          </a:bodyPr>
          <a:lstStyle/>
          <a:p>
            <a:r>
              <a:rPr lang="en-US" sz="1200" b="1" dirty="0"/>
              <a:t>DIFS</a:t>
            </a:r>
            <a:endParaRPr lang="en-US" sz="1600" b="1" dirty="0"/>
          </a:p>
        </p:txBody>
      </p:sp>
      <p:sp>
        <p:nvSpPr>
          <p:cNvPr id="48" name="Rectangle 47">
            <a:extLst>
              <a:ext uri="{FF2B5EF4-FFF2-40B4-BE49-F238E27FC236}">
                <a16:creationId xmlns:a16="http://schemas.microsoft.com/office/drawing/2014/main" id="{0319F195-552A-41DF-B726-80DFAA579BBF}"/>
              </a:ext>
            </a:extLst>
          </p:cNvPr>
          <p:cNvSpPr/>
          <p:nvPr/>
        </p:nvSpPr>
        <p:spPr>
          <a:xfrm flipV="1">
            <a:off x="5204989" y="2894111"/>
            <a:ext cx="1231900" cy="33168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FB02D21-C28F-426E-93E5-06AE475D771F}"/>
              </a:ext>
            </a:extLst>
          </p:cNvPr>
          <p:cNvSpPr txBox="1"/>
          <p:nvPr/>
        </p:nvSpPr>
        <p:spPr>
          <a:xfrm>
            <a:off x="5204989" y="2555556"/>
            <a:ext cx="1498600" cy="338554"/>
          </a:xfrm>
          <a:prstGeom prst="rect">
            <a:avLst/>
          </a:prstGeom>
          <a:noFill/>
        </p:spPr>
        <p:txBody>
          <a:bodyPr wrap="square" rtlCol="0">
            <a:spAutoFit/>
          </a:bodyPr>
          <a:lstStyle/>
          <a:p>
            <a:r>
              <a:rPr lang="en-US" sz="1600" dirty="0"/>
              <a:t>C Traffic</a:t>
            </a:r>
          </a:p>
        </p:txBody>
      </p:sp>
      <p:cxnSp>
        <p:nvCxnSpPr>
          <p:cNvPr id="50" name="Straight Connector 49">
            <a:extLst>
              <a:ext uri="{FF2B5EF4-FFF2-40B4-BE49-F238E27FC236}">
                <a16:creationId xmlns:a16="http://schemas.microsoft.com/office/drawing/2014/main" id="{7B71E4B4-C705-4524-8690-8FB793AC26EC}"/>
              </a:ext>
            </a:extLst>
          </p:cNvPr>
          <p:cNvCxnSpPr>
            <a:cxnSpLocks/>
          </p:cNvCxnSpPr>
          <p:nvPr/>
        </p:nvCxnSpPr>
        <p:spPr>
          <a:xfrm flipH="1">
            <a:off x="4591724" y="5484049"/>
            <a:ext cx="4669" cy="649163"/>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DC1809CB-30FC-40DB-BDF6-FDE273E08006}"/>
              </a:ext>
            </a:extLst>
          </p:cNvPr>
          <p:cNvCxnSpPr>
            <a:cxnSpLocks/>
          </p:cNvCxnSpPr>
          <p:nvPr/>
        </p:nvCxnSpPr>
        <p:spPr>
          <a:xfrm>
            <a:off x="5159203" y="5484049"/>
            <a:ext cx="0" cy="649163"/>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718D0B56-C2B0-49F7-8488-FDA64F25DC6E}"/>
              </a:ext>
            </a:extLst>
          </p:cNvPr>
          <p:cNvSpPr txBox="1"/>
          <p:nvPr/>
        </p:nvSpPr>
        <p:spPr>
          <a:xfrm>
            <a:off x="7808173" y="4038026"/>
            <a:ext cx="1562095" cy="338554"/>
          </a:xfrm>
          <a:prstGeom prst="rect">
            <a:avLst/>
          </a:prstGeom>
          <a:noFill/>
        </p:spPr>
        <p:txBody>
          <a:bodyPr wrap="square" rtlCol="0">
            <a:spAutoFit/>
          </a:bodyPr>
          <a:lstStyle/>
          <a:p>
            <a:r>
              <a:rPr lang="en-US" sz="1600" dirty="0" err="1"/>
              <a:t>Backoff</a:t>
            </a:r>
            <a:r>
              <a:rPr lang="en-US" sz="1600" dirty="0"/>
              <a:t> = 6</a:t>
            </a:r>
          </a:p>
        </p:txBody>
      </p:sp>
      <p:sp>
        <p:nvSpPr>
          <p:cNvPr id="56" name="TextBox 55">
            <a:extLst>
              <a:ext uri="{FF2B5EF4-FFF2-40B4-BE49-F238E27FC236}">
                <a16:creationId xmlns:a16="http://schemas.microsoft.com/office/drawing/2014/main" id="{9D4D7EB2-5D2D-4F57-B103-EC653B7180BB}"/>
              </a:ext>
            </a:extLst>
          </p:cNvPr>
          <p:cNvSpPr txBox="1"/>
          <p:nvPr/>
        </p:nvSpPr>
        <p:spPr>
          <a:xfrm>
            <a:off x="7814908" y="5152023"/>
            <a:ext cx="1562095" cy="338554"/>
          </a:xfrm>
          <a:prstGeom prst="rect">
            <a:avLst/>
          </a:prstGeom>
          <a:noFill/>
        </p:spPr>
        <p:txBody>
          <a:bodyPr wrap="square" rtlCol="0">
            <a:spAutoFit/>
          </a:bodyPr>
          <a:lstStyle/>
          <a:p>
            <a:r>
              <a:rPr lang="en-US" sz="1600" dirty="0" err="1"/>
              <a:t>Backoff</a:t>
            </a:r>
            <a:r>
              <a:rPr lang="en-US" sz="1600" dirty="0"/>
              <a:t> = 4</a:t>
            </a:r>
          </a:p>
        </p:txBody>
      </p:sp>
      <p:cxnSp>
        <p:nvCxnSpPr>
          <p:cNvPr id="57" name="Straight Connector 56">
            <a:extLst>
              <a:ext uri="{FF2B5EF4-FFF2-40B4-BE49-F238E27FC236}">
                <a16:creationId xmlns:a16="http://schemas.microsoft.com/office/drawing/2014/main" id="{DBB442CF-C7FB-4985-8DC7-BB25657417D0}"/>
              </a:ext>
            </a:extLst>
          </p:cNvPr>
          <p:cNvCxnSpPr>
            <a:cxnSpLocks/>
          </p:cNvCxnSpPr>
          <p:nvPr/>
        </p:nvCxnSpPr>
        <p:spPr>
          <a:xfrm>
            <a:off x="8081529"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F9B2292-2C18-424C-BB39-1FF5FA865098}"/>
              </a:ext>
            </a:extLst>
          </p:cNvPr>
          <p:cNvCxnSpPr>
            <a:cxnSpLocks/>
          </p:cNvCxnSpPr>
          <p:nvPr/>
        </p:nvCxnSpPr>
        <p:spPr>
          <a:xfrm>
            <a:off x="8310129"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59FF8FA-3542-4F36-A5E0-D8597C36C709}"/>
              </a:ext>
            </a:extLst>
          </p:cNvPr>
          <p:cNvCxnSpPr>
            <a:cxnSpLocks/>
          </p:cNvCxnSpPr>
          <p:nvPr/>
        </p:nvCxnSpPr>
        <p:spPr>
          <a:xfrm>
            <a:off x="8538729"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130A90B7-3CE7-456C-BE37-B7A3330C3F7A}"/>
              </a:ext>
            </a:extLst>
          </p:cNvPr>
          <p:cNvCxnSpPr>
            <a:cxnSpLocks/>
          </p:cNvCxnSpPr>
          <p:nvPr/>
        </p:nvCxnSpPr>
        <p:spPr>
          <a:xfrm>
            <a:off x="8792729" y="3700156"/>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3B5206BF-CDE3-49CF-928F-60A0430B3F62}"/>
              </a:ext>
            </a:extLst>
          </p:cNvPr>
          <p:cNvCxnSpPr>
            <a:cxnSpLocks/>
          </p:cNvCxnSpPr>
          <p:nvPr/>
        </p:nvCxnSpPr>
        <p:spPr>
          <a:xfrm>
            <a:off x="8054813" y="4846504"/>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F7391A9-B23D-40C6-9C99-488A89617B7E}"/>
              </a:ext>
            </a:extLst>
          </p:cNvPr>
          <p:cNvCxnSpPr>
            <a:cxnSpLocks/>
          </p:cNvCxnSpPr>
          <p:nvPr/>
        </p:nvCxnSpPr>
        <p:spPr>
          <a:xfrm>
            <a:off x="8283413" y="4846504"/>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42E191F-7AD3-4E2A-BAC9-97D50D3939B6}"/>
              </a:ext>
            </a:extLst>
          </p:cNvPr>
          <p:cNvCxnSpPr>
            <a:cxnSpLocks/>
          </p:cNvCxnSpPr>
          <p:nvPr/>
        </p:nvCxnSpPr>
        <p:spPr>
          <a:xfrm>
            <a:off x="8512013" y="4846504"/>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AD80750-4C88-4D83-AF8F-3DB31CB0779B}"/>
              </a:ext>
            </a:extLst>
          </p:cNvPr>
          <p:cNvCxnSpPr>
            <a:cxnSpLocks/>
          </p:cNvCxnSpPr>
          <p:nvPr/>
        </p:nvCxnSpPr>
        <p:spPr>
          <a:xfrm>
            <a:off x="8766013" y="4846504"/>
            <a:ext cx="0" cy="246195"/>
          </a:xfrm>
          <a:prstGeom prst="line">
            <a:avLst/>
          </a:prstGeom>
          <a:ln w="38100">
            <a:prstDash val="solid"/>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8ED35B73-3780-403F-9962-BBEB7CD4AF4C}"/>
              </a:ext>
            </a:extLst>
          </p:cNvPr>
          <p:cNvSpPr/>
          <p:nvPr/>
        </p:nvSpPr>
        <p:spPr>
          <a:xfrm flipV="1">
            <a:off x="8820459" y="2894110"/>
            <a:ext cx="1231900" cy="3316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7FA9FFB-670B-42E8-BF66-26F9F7DBEADD}"/>
              </a:ext>
            </a:extLst>
          </p:cNvPr>
          <p:cNvSpPr txBox="1"/>
          <p:nvPr/>
        </p:nvSpPr>
        <p:spPr>
          <a:xfrm>
            <a:off x="8820459" y="2555555"/>
            <a:ext cx="1498600" cy="338554"/>
          </a:xfrm>
          <a:prstGeom prst="rect">
            <a:avLst/>
          </a:prstGeom>
          <a:noFill/>
        </p:spPr>
        <p:txBody>
          <a:bodyPr wrap="square" rtlCol="0">
            <a:spAutoFit/>
          </a:bodyPr>
          <a:lstStyle/>
          <a:p>
            <a:r>
              <a:rPr lang="en-US" sz="1600" dirty="0"/>
              <a:t>B Traffic</a:t>
            </a:r>
          </a:p>
        </p:txBody>
      </p:sp>
      <p:sp>
        <p:nvSpPr>
          <p:cNvPr id="69" name="Rectangle 68">
            <a:extLst>
              <a:ext uri="{FF2B5EF4-FFF2-40B4-BE49-F238E27FC236}">
                <a16:creationId xmlns:a16="http://schemas.microsoft.com/office/drawing/2014/main" id="{AD31250D-FB1D-4EF6-9F22-44EB3E7AA52D}"/>
              </a:ext>
            </a:extLst>
          </p:cNvPr>
          <p:cNvSpPr/>
          <p:nvPr/>
        </p:nvSpPr>
        <p:spPr>
          <a:xfrm flipV="1">
            <a:off x="6832610" y="2894110"/>
            <a:ext cx="355600" cy="3316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2B877EB5-27B5-457A-B3AF-DA380E95D356}"/>
              </a:ext>
            </a:extLst>
          </p:cNvPr>
          <p:cNvCxnSpPr>
            <a:cxnSpLocks/>
          </p:cNvCxnSpPr>
          <p:nvPr/>
        </p:nvCxnSpPr>
        <p:spPr>
          <a:xfrm>
            <a:off x="6426210" y="2894110"/>
            <a:ext cx="0"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03857F74-F67A-4E1B-9637-4A26539F820B}"/>
              </a:ext>
            </a:extLst>
          </p:cNvPr>
          <p:cNvCxnSpPr>
            <a:cxnSpLocks/>
          </p:cNvCxnSpPr>
          <p:nvPr/>
        </p:nvCxnSpPr>
        <p:spPr>
          <a:xfrm>
            <a:off x="6832610" y="2894110"/>
            <a:ext cx="0"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B907F617-F1EC-4CCE-AA34-DADA89DB70EB}"/>
              </a:ext>
            </a:extLst>
          </p:cNvPr>
          <p:cNvSpPr txBox="1"/>
          <p:nvPr/>
        </p:nvSpPr>
        <p:spPr>
          <a:xfrm>
            <a:off x="6350020" y="3210121"/>
            <a:ext cx="876290" cy="276999"/>
          </a:xfrm>
          <a:prstGeom prst="rect">
            <a:avLst/>
          </a:prstGeom>
          <a:noFill/>
        </p:spPr>
        <p:txBody>
          <a:bodyPr wrap="square" rtlCol="0">
            <a:spAutoFit/>
          </a:bodyPr>
          <a:lstStyle/>
          <a:p>
            <a:r>
              <a:rPr lang="en-US" sz="1200" b="1" dirty="0"/>
              <a:t>SIFS</a:t>
            </a:r>
            <a:endParaRPr lang="en-US" sz="1600" b="1" dirty="0"/>
          </a:p>
        </p:txBody>
      </p:sp>
      <p:cxnSp>
        <p:nvCxnSpPr>
          <p:cNvPr id="73" name="Straight Connector 72">
            <a:extLst>
              <a:ext uri="{FF2B5EF4-FFF2-40B4-BE49-F238E27FC236}">
                <a16:creationId xmlns:a16="http://schemas.microsoft.com/office/drawing/2014/main" id="{50C56D44-8B23-4362-A2C5-CE863A29DC4D}"/>
              </a:ext>
            </a:extLst>
          </p:cNvPr>
          <p:cNvCxnSpPr>
            <a:cxnSpLocks/>
          </p:cNvCxnSpPr>
          <p:nvPr/>
        </p:nvCxnSpPr>
        <p:spPr>
          <a:xfrm flipH="1">
            <a:off x="7188211" y="2894110"/>
            <a:ext cx="23394" cy="325268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E16F40E-8993-41E9-BAD6-17397A94FBF3}"/>
              </a:ext>
            </a:extLst>
          </p:cNvPr>
          <p:cNvCxnSpPr>
            <a:cxnSpLocks/>
          </p:cNvCxnSpPr>
          <p:nvPr/>
        </p:nvCxnSpPr>
        <p:spPr>
          <a:xfrm>
            <a:off x="7774415" y="2894110"/>
            <a:ext cx="0" cy="3252688"/>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726C51BF-EFD2-4950-AD51-4816B2FCCE89}"/>
              </a:ext>
            </a:extLst>
          </p:cNvPr>
          <p:cNvSpPr txBox="1"/>
          <p:nvPr/>
        </p:nvSpPr>
        <p:spPr>
          <a:xfrm>
            <a:off x="6784120" y="2555556"/>
            <a:ext cx="1498600" cy="338554"/>
          </a:xfrm>
          <a:prstGeom prst="rect">
            <a:avLst/>
          </a:prstGeom>
          <a:noFill/>
        </p:spPr>
        <p:txBody>
          <a:bodyPr wrap="square" rtlCol="0">
            <a:spAutoFit/>
          </a:bodyPr>
          <a:lstStyle/>
          <a:p>
            <a:r>
              <a:rPr lang="en-US" sz="1600" dirty="0"/>
              <a:t>ACK</a:t>
            </a:r>
          </a:p>
        </p:txBody>
      </p:sp>
      <p:sp>
        <p:nvSpPr>
          <p:cNvPr id="76" name="TextBox 75">
            <a:extLst>
              <a:ext uri="{FF2B5EF4-FFF2-40B4-BE49-F238E27FC236}">
                <a16:creationId xmlns:a16="http://schemas.microsoft.com/office/drawing/2014/main" id="{A9691C9A-1D6D-4FF5-A6D4-B260230A610F}"/>
              </a:ext>
            </a:extLst>
          </p:cNvPr>
          <p:cNvSpPr txBox="1"/>
          <p:nvPr/>
        </p:nvSpPr>
        <p:spPr>
          <a:xfrm>
            <a:off x="7224305" y="3210120"/>
            <a:ext cx="876290" cy="276999"/>
          </a:xfrm>
          <a:prstGeom prst="rect">
            <a:avLst/>
          </a:prstGeom>
          <a:noFill/>
        </p:spPr>
        <p:txBody>
          <a:bodyPr wrap="square" rtlCol="0">
            <a:spAutoFit/>
          </a:bodyPr>
          <a:lstStyle/>
          <a:p>
            <a:r>
              <a:rPr lang="en-US" sz="1200" b="1" dirty="0"/>
              <a:t>DIFS</a:t>
            </a:r>
            <a:endParaRPr lang="en-US" sz="1600" b="1" dirty="0"/>
          </a:p>
        </p:txBody>
      </p:sp>
    </p:spTree>
    <p:extLst>
      <p:ext uri="{BB962C8B-B14F-4D97-AF65-F5344CB8AC3E}">
        <p14:creationId xmlns:p14="http://schemas.microsoft.com/office/powerpoint/2010/main" val="3474081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latin typeface="+mn-lt"/>
              </a:rPr>
              <a:t>IEEE standard for LPWANs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fontScale="92500" lnSpcReduction="20000"/>
          </a:bodyPr>
          <a:lstStyle/>
          <a:p>
            <a:r>
              <a:rPr lang="en-US" dirty="0">
                <a:latin typeface="+mj-lt"/>
              </a:rPr>
              <a:t>802.11ah (</a:t>
            </a:r>
            <a:r>
              <a:rPr lang="en-US" dirty="0" err="1">
                <a:latin typeface="+mj-lt"/>
              </a:rPr>
              <a:t>HaLow</a:t>
            </a:r>
            <a:r>
              <a:rPr lang="en-US" dirty="0">
                <a:latin typeface="+mj-lt"/>
              </a:rPr>
              <a:t>) standard in 2016</a:t>
            </a:r>
          </a:p>
          <a:p>
            <a:pPr lvl="1"/>
            <a:r>
              <a:rPr lang="en-US" dirty="0">
                <a:latin typeface="+mj-lt"/>
              </a:rPr>
              <a:t>First real hardware in 2020</a:t>
            </a:r>
          </a:p>
          <a:p>
            <a:pPr lvl="1"/>
            <a:r>
              <a:rPr lang="en-US" dirty="0">
                <a:latin typeface="+mj-lt"/>
              </a:rPr>
              <a:t>Still not in real-world use yet</a:t>
            </a:r>
          </a:p>
          <a:p>
            <a:pPr lvl="1"/>
            <a:endParaRPr lang="en-US" dirty="0">
              <a:latin typeface="+mj-lt"/>
            </a:endParaRPr>
          </a:p>
          <a:p>
            <a:r>
              <a:rPr lang="en-US" dirty="0">
                <a:latin typeface="+mj-lt"/>
              </a:rPr>
              <a:t>Focus on the indoor-to-outdoor scenario</a:t>
            </a:r>
          </a:p>
          <a:p>
            <a:pPr lvl="1"/>
            <a:r>
              <a:rPr lang="en-US" dirty="0">
                <a:latin typeface="+mj-lt"/>
              </a:rPr>
              <a:t>Medium range (maximum 1 km)</a:t>
            </a:r>
          </a:p>
          <a:p>
            <a:pPr lvl="1"/>
            <a:endParaRPr lang="en-US" dirty="0">
              <a:latin typeface="+mj-lt"/>
            </a:endParaRPr>
          </a:p>
          <a:p>
            <a:r>
              <a:rPr lang="en-US" dirty="0">
                <a:latin typeface="+mj-lt"/>
              </a:rPr>
              <a:t>915 MHz communication</a:t>
            </a:r>
          </a:p>
          <a:p>
            <a:pPr lvl="1"/>
            <a:r>
              <a:rPr lang="en-US" b="1" dirty="0">
                <a:latin typeface="+mj-lt"/>
              </a:rPr>
              <a:t>NOT </a:t>
            </a:r>
            <a:r>
              <a:rPr lang="en-US" dirty="0">
                <a:latin typeface="+mj-lt"/>
              </a:rPr>
              <a:t>interoperable with other 802.11 access points and devices</a:t>
            </a:r>
          </a:p>
          <a:p>
            <a:pPr lvl="1"/>
            <a:endParaRPr lang="en-US" dirty="0">
              <a:latin typeface="+mj-lt"/>
            </a:endParaRPr>
          </a:p>
          <a:p>
            <a:r>
              <a:rPr lang="en-US" dirty="0">
                <a:latin typeface="+mj-lt"/>
              </a:rPr>
              <a:t>Theoretically up to 356 Mbps</a:t>
            </a:r>
          </a:p>
          <a:p>
            <a:pPr lvl="1"/>
            <a:r>
              <a:rPr lang="en-US" dirty="0">
                <a:latin typeface="+mj-lt"/>
              </a:rPr>
              <a:t>Practically, most devices are expected to implement 150 kbps to 8 Mbps</a:t>
            </a:r>
          </a:p>
          <a:p>
            <a:pPr lvl="1"/>
            <a:endParaRPr lang="en-US" b="1" dirty="0"/>
          </a:p>
          <a:p>
            <a:endParaRPr lang="en-US" b="1"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71</a:t>
            </a:fld>
            <a:endParaRPr lang="en-US"/>
          </a:p>
        </p:txBody>
      </p:sp>
      <p:sp>
        <p:nvSpPr>
          <p:cNvPr id="5" name="TextBox 4">
            <a:extLst>
              <a:ext uri="{FF2B5EF4-FFF2-40B4-BE49-F238E27FC236}">
                <a16:creationId xmlns:a16="http://schemas.microsoft.com/office/drawing/2014/main" id="{216CF0AD-A569-DD43-93E4-043341535380}"/>
              </a:ext>
            </a:extLst>
          </p:cNvPr>
          <p:cNvSpPr txBox="1"/>
          <p:nvPr/>
        </p:nvSpPr>
        <p:spPr>
          <a:xfrm>
            <a:off x="7853082" y="147547"/>
            <a:ext cx="3995121" cy="1610954"/>
          </a:xfrm>
          <a:prstGeom prst="rect">
            <a:avLst/>
          </a:prstGeom>
          <a:noFill/>
          <a:ln>
            <a:solidFill>
              <a:schemeClr val="bg1">
                <a:lumMod val="50000"/>
              </a:schemeClr>
            </a:solidFill>
          </a:ln>
        </p:spPr>
        <p:txBody>
          <a:bodyPr wrap="square" rtlCol="0">
            <a:spAutoFit/>
          </a:bodyPr>
          <a:lstStyle/>
          <a:p>
            <a:r>
              <a:rPr lang="en-US" sz="2400" dirty="0" err="1">
                <a:solidFill>
                  <a:schemeClr val="accent4"/>
                </a:solidFill>
                <a:latin typeface="Seravek Light"/>
                <a:cs typeface="Seravek Light"/>
              </a:rPr>
              <a:t>n.b.</a:t>
            </a:r>
            <a:endParaRPr lang="en-US" sz="2400" dirty="0">
              <a:solidFill>
                <a:schemeClr val="accent4"/>
              </a:solidFill>
              <a:latin typeface="Seravek Light"/>
              <a:cs typeface="Seravek Light"/>
            </a:endParaRPr>
          </a:p>
          <a:p>
            <a:r>
              <a:rPr lang="en-US" sz="1867" dirty="0">
                <a:solidFill>
                  <a:schemeClr val="accent4"/>
                </a:solidFill>
                <a:latin typeface="Consolas" panose="020B0609020204030204" pitchFamily="49" charset="0"/>
                <a:cs typeface="Consolas" panose="020B0609020204030204" pitchFamily="49" charset="0"/>
              </a:rPr>
              <a:t>  802    = “area networking”</a:t>
            </a:r>
          </a:p>
          <a:p>
            <a:r>
              <a:rPr lang="en-US" sz="1867" dirty="0">
                <a:solidFill>
                  <a:schemeClr val="accent4"/>
                </a:solidFill>
                <a:latin typeface="Consolas" panose="020B0609020204030204" pitchFamily="49" charset="0"/>
                <a:cs typeface="Consolas" panose="020B0609020204030204" pitchFamily="49" charset="0"/>
              </a:rPr>
              <a:t>     .3  = “LANs”</a:t>
            </a:r>
          </a:p>
          <a:p>
            <a:r>
              <a:rPr lang="en-US" sz="1867" dirty="0">
                <a:solidFill>
                  <a:schemeClr val="accent4"/>
                </a:solidFill>
                <a:latin typeface="Consolas" panose="020B0609020204030204" pitchFamily="49" charset="0"/>
                <a:cs typeface="Consolas" panose="020B0609020204030204" pitchFamily="49" charset="0"/>
              </a:rPr>
              <a:t>     .11 = “Wireless LANs”</a:t>
            </a:r>
          </a:p>
          <a:p>
            <a:r>
              <a:rPr lang="en-US" sz="1867" dirty="0">
                <a:solidFill>
                  <a:schemeClr val="accent4"/>
                </a:solidFill>
                <a:latin typeface="Consolas" panose="020B0609020204030204" pitchFamily="49" charset="0"/>
                <a:cs typeface="Consolas" panose="020B0609020204030204" pitchFamily="49" charset="0"/>
              </a:rPr>
              <a:t>     .15 = “PANs”</a:t>
            </a:r>
          </a:p>
        </p:txBody>
      </p:sp>
      <p:sp>
        <p:nvSpPr>
          <p:cNvPr id="6" name="Footer Placeholder 1">
            <a:extLst>
              <a:ext uri="{FF2B5EF4-FFF2-40B4-BE49-F238E27FC236}">
                <a16:creationId xmlns:a16="http://schemas.microsoft.com/office/drawing/2014/main" id="{0371F80D-2795-5CA3-72A6-B9ADFDF7FB9E}"/>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3964440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62DD-BF50-47FD-83AD-1CFC90EC9916}"/>
              </a:ext>
            </a:extLst>
          </p:cNvPr>
          <p:cNvSpPr>
            <a:spLocks noGrp="1"/>
          </p:cNvSpPr>
          <p:nvPr>
            <p:ph type="title"/>
          </p:nvPr>
        </p:nvSpPr>
        <p:spPr>
          <a:xfrm>
            <a:off x="745812" y="136525"/>
            <a:ext cx="11353800" cy="1325563"/>
          </a:xfrm>
        </p:spPr>
        <p:txBody>
          <a:bodyPr/>
          <a:lstStyle/>
          <a:p>
            <a:r>
              <a:rPr lang="en-US" dirty="0">
                <a:latin typeface="+mn-lt"/>
              </a:rPr>
              <a:t>802.11ah allows multiple bandwidth allocations</a:t>
            </a:r>
          </a:p>
        </p:txBody>
      </p:sp>
      <p:sp>
        <p:nvSpPr>
          <p:cNvPr id="4" name="Slide Number Placeholder 3">
            <a:extLst>
              <a:ext uri="{FF2B5EF4-FFF2-40B4-BE49-F238E27FC236}">
                <a16:creationId xmlns:a16="http://schemas.microsoft.com/office/drawing/2014/main" id="{4BF84A67-3391-406B-96DD-AC5566C11B77}"/>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5122" name="Picture 2">
            <a:extLst>
              <a:ext uri="{FF2B5EF4-FFF2-40B4-BE49-F238E27FC236}">
                <a16:creationId xmlns:a16="http://schemas.microsoft.com/office/drawing/2014/main" id="{4AE87BC1-2A81-40AB-B6FF-1FA3E5834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
          <a:stretch/>
        </p:blipFill>
        <p:spPr bwMode="auto">
          <a:xfrm>
            <a:off x="1625602" y="1143001"/>
            <a:ext cx="8977687" cy="50103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
            <a:extLst>
              <a:ext uri="{FF2B5EF4-FFF2-40B4-BE49-F238E27FC236}">
                <a16:creationId xmlns:a16="http://schemas.microsoft.com/office/drawing/2014/main" id="{6C4241D8-3362-287B-331E-1D883CD932D7}"/>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1001890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31430"/>
            <a:ext cx="10606051" cy="1325563"/>
          </a:xfrm>
        </p:spPr>
        <p:txBody>
          <a:bodyPr>
            <a:normAutofit/>
          </a:bodyPr>
          <a:lstStyle/>
          <a:p>
            <a:r>
              <a:rPr lang="en-US" dirty="0">
                <a:latin typeface="+mn-lt"/>
              </a:rPr>
              <a:t>Learning Objective for Today’s Lecture</a:t>
            </a:r>
          </a:p>
        </p:txBody>
      </p:sp>
      <p:sp>
        <p:nvSpPr>
          <p:cNvPr id="21" name="Content Placeholder 2">
            <a:extLst>
              <a:ext uri="{FF2B5EF4-FFF2-40B4-BE49-F238E27FC236}">
                <a16:creationId xmlns:a16="http://schemas.microsoft.com/office/drawing/2014/main" id="{F245BC85-86C3-4DEE-8F97-611080B5417B}"/>
              </a:ext>
            </a:extLst>
          </p:cNvPr>
          <p:cNvSpPr>
            <a:spLocks noGrp="1"/>
          </p:cNvSpPr>
          <p:nvPr>
            <p:ph idx="1"/>
          </p:nvPr>
        </p:nvSpPr>
        <p:spPr>
          <a:xfrm>
            <a:off x="838199" y="1825625"/>
            <a:ext cx="11105757" cy="4412489"/>
          </a:xfrm>
        </p:spPr>
        <p:txBody>
          <a:bodyPr>
            <a:normAutofit/>
          </a:bodyPr>
          <a:lstStyle/>
          <a:p>
            <a:pPr marL="514350" indent="-514350">
              <a:buAutoNum type="arabicPeriod"/>
            </a:pPr>
            <a:r>
              <a:rPr lang="en-US" dirty="0">
                <a:latin typeface="+mj-lt"/>
              </a:rPr>
              <a:t>Review: last few lecture’s topics </a:t>
            </a:r>
          </a:p>
          <a:p>
            <a:pPr marL="514350" indent="-514350">
              <a:buAutoNum type="arabicPeriod"/>
            </a:pPr>
            <a:r>
              <a:rPr lang="en-US" dirty="0">
                <a:latin typeface="+mj-lt"/>
              </a:rPr>
              <a:t>ZigBee</a:t>
            </a:r>
          </a:p>
          <a:p>
            <a:pPr marL="514350" indent="-514350">
              <a:buAutoNum type="arabicPeriod"/>
            </a:pPr>
            <a:r>
              <a:rPr lang="en-US" dirty="0" err="1">
                <a:latin typeface="+mj-lt"/>
              </a:rPr>
              <a:t>WiFi</a:t>
            </a:r>
            <a:r>
              <a:rPr lang="en-US" dirty="0">
                <a:latin typeface="+mj-lt"/>
              </a:rPr>
              <a:t> </a:t>
            </a:r>
          </a:p>
          <a:p>
            <a:pPr marL="514350" indent="-514350">
              <a:buAutoNum type="arabicPeriod"/>
            </a:pPr>
            <a:r>
              <a:rPr lang="en-US" dirty="0">
                <a:latin typeface="+mj-lt"/>
              </a:rPr>
              <a:t>Recall: </a:t>
            </a:r>
            <a:r>
              <a:rPr lang="en-US" dirty="0" err="1">
                <a:latin typeface="+mj-lt"/>
              </a:rPr>
              <a:t>WiFi</a:t>
            </a:r>
            <a:r>
              <a:rPr lang="en-US" dirty="0">
                <a:latin typeface="+mj-lt"/>
              </a:rPr>
              <a:t> Mac</a:t>
            </a:r>
          </a:p>
          <a:p>
            <a:pPr marL="514350" indent="-514350">
              <a:buAutoNum type="arabicPeriod"/>
            </a:pPr>
            <a:r>
              <a:rPr lang="en-US" b="1" dirty="0" err="1"/>
              <a:t>WiFi</a:t>
            </a:r>
            <a:r>
              <a:rPr lang="en-US" b="1" dirty="0"/>
              <a:t> History</a:t>
            </a:r>
          </a:p>
          <a:p>
            <a:pPr marL="514350" indent="-514350">
              <a:buAutoNum type="arabicPeriod"/>
            </a:pPr>
            <a:r>
              <a:rPr lang="en-US" dirty="0">
                <a:latin typeface="+mj-lt"/>
              </a:rPr>
              <a:t>Cellular basics</a:t>
            </a:r>
          </a:p>
          <a:p>
            <a:pPr marL="0" indent="0">
              <a:buNone/>
            </a:pPr>
            <a:endParaRPr lang="en-US" dirty="0">
              <a:latin typeface="+mj-lt"/>
            </a:endParaRPr>
          </a:p>
          <a:p>
            <a:pPr marL="514350" indent="-514350">
              <a:buAutoNum type="arabicPeriod"/>
            </a:pPr>
            <a:endParaRPr lang="en-US" dirty="0">
              <a:latin typeface="+mj-lt"/>
            </a:endParaRPr>
          </a:p>
          <a:p>
            <a:pPr marL="514350" indent="-514350">
              <a:buAutoNum type="arabicPeriod"/>
            </a:pPr>
            <a:endParaRPr lang="en-US" dirty="0">
              <a:latin typeface="+mj-lt"/>
            </a:endParaRPr>
          </a:p>
          <a:p>
            <a:pPr marL="0" indent="0">
              <a:buNone/>
            </a:pPr>
            <a:endParaRPr lang="en-US" dirty="0">
              <a:latin typeface="+mj-lt"/>
            </a:endParaRPr>
          </a:p>
        </p:txBody>
      </p:sp>
      <p:sp>
        <p:nvSpPr>
          <p:cNvPr id="7" name="Slide Number Placeholder 6">
            <a:extLst>
              <a:ext uri="{FF2B5EF4-FFF2-40B4-BE49-F238E27FC236}">
                <a16:creationId xmlns:a16="http://schemas.microsoft.com/office/drawing/2014/main" id="{6718C0E1-216D-4D63-B451-AC07C0BC48BB}"/>
              </a:ext>
            </a:extLst>
          </p:cNvPr>
          <p:cNvSpPr>
            <a:spLocks noGrp="1"/>
          </p:cNvSpPr>
          <p:nvPr>
            <p:ph type="sldNum" sz="quarter" idx="12"/>
          </p:nvPr>
        </p:nvSpPr>
        <p:spPr/>
        <p:txBody>
          <a:bodyPr/>
          <a:lstStyle/>
          <a:p>
            <a:fld id="{687B7451-1438-CB4A-8106-82A64F1C7D7B}" type="slidenum">
              <a:rPr lang="sv-SE" smtClean="0"/>
              <a:t>73</a:t>
            </a:fld>
            <a:endParaRPr lang="sv-SE"/>
          </a:p>
        </p:txBody>
      </p:sp>
      <p:sp>
        <p:nvSpPr>
          <p:cNvPr id="3" name="Footer Placeholder 1">
            <a:extLst>
              <a:ext uri="{FF2B5EF4-FFF2-40B4-BE49-F238E27FC236}">
                <a16:creationId xmlns:a16="http://schemas.microsoft.com/office/drawing/2014/main" id="{A1E99B55-924B-C736-2727-376740BF0A16}"/>
              </a:ext>
            </a:extLst>
          </p:cNvPr>
          <p:cNvSpPr>
            <a:spLocks noGrp="1"/>
          </p:cNvSpPr>
          <p:nvPr>
            <p:ph type="ftr" sz="quarter" idx="11"/>
          </p:nvPr>
        </p:nvSpPr>
        <p:spPr>
          <a:xfrm>
            <a:off x="4038600" y="6356350"/>
            <a:ext cx="4114800" cy="365125"/>
          </a:xfrm>
        </p:spPr>
        <p:txBody>
          <a:bodyPr/>
          <a:lstStyle/>
          <a:p>
            <a:r>
              <a:rPr lang="sv-SE" dirty="0" err="1"/>
              <a:t>ambujv@nus.edu.sg</a:t>
            </a:r>
            <a:endParaRPr lang="sv-SE" dirty="0"/>
          </a:p>
        </p:txBody>
      </p:sp>
    </p:spTree>
    <p:extLst>
      <p:ext uri="{BB962C8B-B14F-4D97-AF65-F5344CB8AC3E}">
        <p14:creationId xmlns:p14="http://schemas.microsoft.com/office/powerpoint/2010/main" val="797920907"/>
      </p:ext>
    </p:extLst>
  </p:cSld>
  <p:clrMapOvr>
    <a:masterClrMapping/>
  </p:clrMapOvr>
  <mc:AlternateContent xmlns:mc="http://schemas.openxmlformats.org/markup-compatibility/2006" xmlns:p14="http://schemas.microsoft.com/office/powerpoint/2010/main">
    <mc:Choice Requires="p14">
      <p:transition spd="slow" p14:dur="2000" advTm="50469"/>
    </mc:Choice>
    <mc:Fallback xmlns="">
      <p:transition spd="slow" advTm="50469"/>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842A-1502-405C-9D8D-EF6FBBDDE83B}"/>
              </a:ext>
            </a:extLst>
          </p:cNvPr>
          <p:cNvSpPr>
            <a:spLocks noGrp="1"/>
          </p:cNvSpPr>
          <p:nvPr>
            <p:ph type="title"/>
          </p:nvPr>
        </p:nvSpPr>
        <p:spPr/>
        <p:txBody>
          <a:bodyPr/>
          <a:lstStyle/>
          <a:p>
            <a:r>
              <a:rPr lang="en-US" dirty="0"/>
              <a:t>Goal: improve throughput</a:t>
            </a:r>
          </a:p>
        </p:txBody>
      </p:sp>
      <p:sp>
        <p:nvSpPr>
          <p:cNvPr id="3" name="Content Placeholder 2">
            <a:extLst>
              <a:ext uri="{FF2B5EF4-FFF2-40B4-BE49-F238E27FC236}">
                <a16:creationId xmlns:a16="http://schemas.microsoft.com/office/drawing/2014/main" id="{06C2336A-15E2-4461-835E-DAA80D513DB6}"/>
              </a:ext>
            </a:extLst>
          </p:cNvPr>
          <p:cNvSpPr>
            <a:spLocks noGrp="1"/>
          </p:cNvSpPr>
          <p:nvPr>
            <p:ph idx="1"/>
          </p:nvPr>
        </p:nvSpPr>
        <p:spPr/>
        <p:txBody>
          <a:bodyPr/>
          <a:lstStyle/>
          <a:p>
            <a:r>
              <a:rPr lang="en-US" dirty="0">
                <a:latin typeface="+mj-lt"/>
              </a:rPr>
              <a:t>In twenty years, </a:t>
            </a:r>
            <a:r>
              <a:rPr lang="en-US" dirty="0" err="1">
                <a:latin typeface="+mj-lt"/>
              </a:rPr>
              <a:t>WiFi</a:t>
            </a:r>
            <a:r>
              <a:rPr lang="en-US" dirty="0">
                <a:latin typeface="+mj-lt"/>
              </a:rPr>
              <a:t> has gone from 2 Mbps to 9.6 Gbps</a:t>
            </a:r>
          </a:p>
          <a:p>
            <a:r>
              <a:rPr lang="en-US" b="1" dirty="0">
                <a:latin typeface="+mj-lt"/>
              </a:rPr>
              <a:t>How does a network PHY improve its throughput?</a:t>
            </a:r>
          </a:p>
          <a:p>
            <a:endParaRPr lang="en-US" b="1" dirty="0"/>
          </a:p>
          <a:p>
            <a:endParaRPr lang="en-US" b="1" dirty="0"/>
          </a:p>
        </p:txBody>
      </p:sp>
      <p:sp>
        <p:nvSpPr>
          <p:cNvPr id="4" name="Slide Number Placeholder 3">
            <a:extLst>
              <a:ext uri="{FF2B5EF4-FFF2-40B4-BE49-F238E27FC236}">
                <a16:creationId xmlns:a16="http://schemas.microsoft.com/office/drawing/2014/main" id="{24239569-2AC6-40DB-A0D3-1F9030B576DE}"/>
              </a:ext>
            </a:extLst>
          </p:cNvPr>
          <p:cNvSpPr>
            <a:spLocks noGrp="1"/>
          </p:cNvSpPr>
          <p:nvPr>
            <p:ph type="sldNum" sz="quarter" idx="12"/>
          </p:nvPr>
        </p:nvSpPr>
        <p:spPr/>
        <p:txBody>
          <a:bodyPr/>
          <a:lstStyle/>
          <a:p>
            <a:fld id="{0778C724-3839-4D76-A707-B4C23905D055}" type="slidenum">
              <a:rPr lang="en-US" smtClean="0"/>
              <a:t>74</a:t>
            </a:fld>
            <a:endParaRPr lang="en-US"/>
          </a:p>
        </p:txBody>
      </p:sp>
    </p:spTree>
    <p:extLst>
      <p:ext uri="{BB962C8B-B14F-4D97-AF65-F5344CB8AC3E}">
        <p14:creationId xmlns:p14="http://schemas.microsoft.com/office/powerpoint/2010/main" val="3448118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75</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extLst>
              <p:ext uri="{D42A27DB-BD31-4B8C-83A1-F6EECF244321}">
                <p14:modId xmlns:p14="http://schemas.microsoft.com/office/powerpoint/2010/main" val="4138945150"/>
              </p:ext>
            </p:extLst>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21207975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842A-1502-405C-9D8D-EF6FBBDDE83B}"/>
              </a:ext>
            </a:extLst>
          </p:cNvPr>
          <p:cNvSpPr>
            <a:spLocks noGrp="1"/>
          </p:cNvSpPr>
          <p:nvPr>
            <p:ph type="title"/>
          </p:nvPr>
        </p:nvSpPr>
        <p:spPr/>
        <p:txBody>
          <a:bodyPr/>
          <a:lstStyle/>
          <a:p>
            <a:r>
              <a:rPr lang="en-US" dirty="0"/>
              <a:t>Goal: improve throughput</a:t>
            </a:r>
          </a:p>
        </p:txBody>
      </p:sp>
      <p:sp>
        <p:nvSpPr>
          <p:cNvPr id="3" name="Content Placeholder 2">
            <a:extLst>
              <a:ext uri="{FF2B5EF4-FFF2-40B4-BE49-F238E27FC236}">
                <a16:creationId xmlns:a16="http://schemas.microsoft.com/office/drawing/2014/main" id="{06C2336A-15E2-4461-835E-DAA80D513DB6}"/>
              </a:ext>
            </a:extLst>
          </p:cNvPr>
          <p:cNvSpPr>
            <a:spLocks noGrp="1"/>
          </p:cNvSpPr>
          <p:nvPr>
            <p:ph idx="1"/>
          </p:nvPr>
        </p:nvSpPr>
        <p:spPr/>
        <p:txBody>
          <a:bodyPr>
            <a:normAutofit/>
          </a:bodyPr>
          <a:lstStyle/>
          <a:p>
            <a:r>
              <a:rPr lang="en-US" dirty="0">
                <a:latin typeface="+mj-lt"/>
              </a:rPr>
              <a:t>In twenty years, </a:t>
            </a:r>
            <a:r>
              <a:rPr lang="en-US" dirty="0" err="1">
                <a:latin typeface="+mj-lt"/>
              </a:rPr>
              <a:t>WiFi</a:t>
            </a:r>
            <a:r>
              <a:rPr lang="en-US" dirty="0">
                <a:latin typeface="+mj-lt"/>
              </a:rPr>
              <a:t> has gone from 2 Mbps to 9.6 Gbps</a:t>
            </a:r>
          </a:p>
          <a:p>
            <a:r>
              <a:rPr lang="en-US" b="1" dirty="0">
                <a:latin typeface="+mj-lt"/>
              </a:rPr>
              <a:t>How does a network PHY improve its throughput?</a:t>
            </a:r>
          </a:p>
          <a:p>
            <a:pPr lvl="1"/>
            <a:endParaRPr lang="en-US" b="1" dirty="0">
              <a:latin typeface="+mj-lt"/>
            </a:endParaRPr>
          </a:p>
          <a:p>
            <a:pPr marL="514350" indent="-514350">
              <a:buFont typeface="+mj-lt"/>
              <a:buAutoNum type="arabicPeriod"/>
            </a:pPr>
            <a:r>
              <a:rPr lang="en-US" dirty="0">
                <a:latin typeface="+mj-lt"/>
              </a:rPr>
              <a:t>More capable modulation and/or bit transmission</a:t>
            </a:r>
          </a:p>
          <a:p>
            <a:pPr lvl="1"/>
            <a:r>
              <a:rPr lang="en-US" dirty="0">
                <a:latin typeface="+mj-lt"/>
              </a:rPr>
              <a:t>Techniques like OFDM and MIMO</a:t>
            </a:r>
          </a:p>
          <a:p>
            <a:pPr lvl="1"/>
            <a:endParaRPr lang="en-US" dirty="0">
              <a:latin typeface="+mj-lt"/>
            </a:endParaRPr>
          </a:p>
          <a:p>
            <a:pPr marL="514350" indent="-514350">
              <a:buFont typeface="+mj-lt"/>
              <a:buAutoNum type="arabicPeriod"/>
            </a:pPr>
            <a:r>
              <a:rPr lang="en-US" dirty="0">
                <a:latin typeface="+mj-lt"/>
              </a:rPr>
              <a:t>More bandwidth</a:t>
            </a:r>
          </a:p>
          <a:p>
            <a:pPr lvl="1"/>
            <a:r>
              <a:rPr lang="en-US" dirty="0">
                <a:latin typeface="+mj-lt"/>
              </a:rPr>
              <a:t>Increased channel with at 2.4 </a:t>
            </a:r>
            <a:r>
              <a:rPr lang="en-US" dirty="0" err="1">
                <a:latin typeface="+mj-lt"/>
              </a:rPr>
              <a:t>Ghz</a:t>
            </a:r>
            <a:r>
              <a:rPr lang="en-US" dirty="0">
                <a:latin typeface="+mj-lt"/>
              </a:rPr>
              <a:t> and bigger 5 GHz channels</a:t>
            </a:r>
          </a:p>
          <a:p>
            <a:pPr marL="457200" lvl="1" indent="0">
              <a:buNone/>
            </a:pPr>
            <a:endParaRPr lang="en-US" dirty="0"/>
          </a:p>
        </p:txBody>
      </p:sp>
      <p:sp>
        <p:nvSpPr>
          <p:cNvPr id="4" name="Slide Number Placeholder 3">
            <a:extLst>
              <a:ext uri="{FF2B5EF4-FFF2-40B4-BE49-F238E27FC236}">
                <a16:creationId xmlns:a16="http://schemas.microsoft.com/office/drawing/2014/main" id="{24239569-2AC6-40DB-A0D3-1F9030B576DE}"/>
              </a:ext>
            </a:extLst>
          </p:cNvPr>
          <p:cNvSpPr>
            <a:spLocks noGrp="1"/>
          </p:cNvSpPr>
          <p:nvPr>
            <p:ph type="sldNum" sz="quarter" idx="12"/>
          </p:nvPr>
        </p:nvSpPr>
        <p:spPr/>
        <p:txBody>
          <a:bodyPr/>
          <a:lstStyle/>
          <a:p>
            <a:fld id="{0778C724-3839-4D76-A707-B4C23905D055}" type="slidenum">
              <a:rPr lang="en-US" smtClean="0"/>
              <a:t>76</a:t>
            </a:fld>
            <a:endParaRPr lang="en-US"/>
          </a:p>
        </p:txBody>
      </p:sp>
    </p:spTree>
    <p:extLst>
      <p:ext uri="{BB962C8B-B14F-4D97-AF65-F5344CB8AC3E}">
        <p14:creationId xmlns:p14="http://schemas.microsoft.com/office/powerpoint/2010/main" val="1287386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77</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extLst>
              <p:ext uri="{D42A27DB-BD31-4B8C-83A1-F6EECF244321}">
                <p14:modId xmlns:p14="http://schemas.microsoft.com/office/powerpoint/2010/main" val="3664528402"/>
              </p:ext>
            </p:extLst>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b="1" dirty="0"/>
                        <a:t>802.11</a:t>
                      </a:r>
                    </a:p>
                  </a:txBody>
                  <a:tcPr/>
                </a:tc>
                <a:tc>
                  <a:txBody>
                    <a:bodyPr/>
                    <a:lstStyle/>
                    <a:p>
                      <a:r>
                        <a:rPr lang="en-US" sz="2000" b="1" dirty="0"/>
                        <a:t>1997</a:t>
                      </a:r>
                    </a:p>
                  </a:txBody>
                  <a:tcPr/>
                </a:tc>
                <a:tc>
                  <a:txBody>
                    <a:bodyPr/>
                    <a:lstStyle/>
                    <a:p>
                      <a:r>
                        <a:rPr lang="en-US" sz="2000" b="1" dirty="0"/>
                        <a:t>2.4 GHz</a:t>
                      </a:r>
                    </a:p>
                  </a:txBody>
                  <a:tcPr/>
                </a:tc>
                <a:tc>
                  <a:txBody>
                    <a:bodyPr/>
                    <a:lstStyle/>
                    <a:p>
                      <a:r>
                        <a:rPr lang="en-US" sz="2000" b="1" dirty="0"/>
                        <a:t>DSSS/FHSS</a:t>
                      </a:r>
                    </a:p>
                  </a:txBody>
                  <a:tcPr/>
                </a:tc>
                <a:tc>
                  <a:txBody>
                    <a:bodyPr/>
                    <a:lstStyle/>
                    <a:p>
                      <a:r>
                        <a:rPr lang="en-US" sz="2000" b="1" dirty="0"/>
                        <a:t>2 Mbps</a:t>
                      </a:r>
                    </a:p>
                  </a:txBody>
                  <a:tcPr/>
                </a:tc>
                <a:tc>
                  <a:txBody>
                    <a:bodyPr/>
                    <a:lstStyle/>
                    <a:p>
                      <a:r>
                        <a:rPr lang="en-US" sz="2000" b="1"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41022958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97BC-8A47-4B16-8757-2C930DE007D9}"/>
              </a:ext>
            </a:extLst>
          </p:cNvPr>
          <p:cNvSpPr>
            <a:spLocks noGrp="1"/>
          </p:cNvSpPr>
          <p:nvPr>
            <p:ph type="title"/>
          </p:nvPr>
        </p:nvSpPr>
        <p:spPr/>
        <p:txBody>
          <a:bodyPr/>
          <a:lstStyle/>
          <a:p>
            <a:r>
              <a:rPr lang="en-US" dirty="0"/>
              <a:t>Original </a:t>
            </a:r>
            <a:r>
              <a:rPr lang="en-US" dirty="0" err="1"/>
              <a:t>WiFi</a:t>
            </a:r>
            <a:r>
              <a:rPr lang="en-US" dirty="0"/>
              <a:t> specification (1997)</a:t>
            </a:r>
          </a:p>
        </p:txBody>
      </p:sp>
      <p:sp>
        <p:nvSpPr>
          <p:cNvPr id="3" name="Content Placeholder 2">
            <a:extLst>
              <a:ext uri="{FF2B5EF4-FFF2-40B4-BE49-F238E27FC236}">
                <a16:creationId xmlns:a16="http://schemas.microsoft.com/office/drawing/2014/main" id="{1C40F54A-E57C-4BB4-8B44-175EAA2DD1E8}"/>
              </a:ext>
            </a:extLst>
          </p:cNvPr>
          <p:cNvSpPr>
            <a:spLocks noGrp="1"/>
          </p:cNvSpPr>
          <p:nvPr>
            <p:ph idx="1"/>
          </p:nvPr>
        </p:nvSpPr>
        <p:spPr>
          <a:xfrm>
            <a:off x="836194" y="1603557"/>
            <a:ext cx="10515600" cy="4351338"/>
          </a:xfrm>
        </p:spPr>
        <p:txBody>
          <a:bodyPr/>
          <a:lstStyle/>
          <a:p>
            <a:r>
              <a:rPr lang="en-US" dirty="0">
                <a:latin typeface="+mj-lt"/>
              </a:rPr>
              <a:t>Legacy </a:t>
            </a:r>
            <a:r>
              <a:rPr lang="en-US" dirty="0" err="1">
                <a:latin typeface="+mj-lt"/>
              </a:rPr>
              <a:t>WiFi</a:t>
            </a:r>
            <a:endParaRPr lang="en-US" dirty="0">
              <a:latin typeface="+mj-lt"/>
            </a:endParaRPr>
          </a:p>
          <a:p>
            <a:pPr lvl="1"/>
            <a:r>
              <a:rPr lang="en-US" dirty="0">
                <a:latin typeface="+mj-lt"/>
              </a:rPr>
              <a:t>Frequency Hopping Spread Spectrum (FHSS)</a:t>
            </a:r>
          </a:p>
          <a:p>
            <a:pPr lvl="1"/>
            <a:r>
              <a:rPr lang="en-US" dirty="0">
                <a:latin typeface="+mj-lt"/>
              </a:rPr>
              <a:t>GFSK (Gaussian Frequency-Shift Keying)</a:t>
            </a:r>
          </a:p>
          <a:p>
            <a:pPr lvl="2"/>
            <a:r>
              <a:rPr lang="en-US" dirty="0">
                <a:latin typeface="+mj-lt"/>
              </a:rPr>
              <a:t>Relatively simple radio design</a:t>
            </a:r>
          </a:p>
          <a:p>
            <a:pPr lvl="1"/>
            <a:r>
              <a:rPr lang="en-US" dirty="0">
                <a:latin typeface="+mj-lt"/>
              </a:rPr>
              <a:t>Frequency hopping over 80 channels (1 MHz each)</a:t>
            </a:r>
            <a:endParaRPr lang="en-US" dirty="0"/>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C9C7C522-338B-4768-8FCE-C90488BC9340}"/>
              </a:ext>
            </a:extLst>
          </p:cNvPr>
          <p:cNvSpPr>
            <a:spLocks noGrp="1"/>
          </p:cNvSpPr>
          <p:nvPr>
            <p:ph type="sldNum" sz="quarter" idx="12"/>
          </p:nvPr>
        </p:nvSpPr>
        <p:spPr/>
        <p:txBody>
          <a:bodyPr/>
          <a:lstStyle/>
          <a:p>
            <a:fld id="{0778C724-3839-4D76-A707-B4C23905D055}" type="slidenum">
              <a:rPr lang="en-US" smtClean="0"/>
              <a:t>78</a:t>
            </a:fld>
            <a:endParaRPr lang="en-US"/>
          </a:p>
        </p:txBody>
      </p:sp>
      <p:pic>
        <p:nvPicPr>
          <p:cNvPr id="5" name="Picture 4">
            <a:extLst>
              <a:ext uri="{FF2B5EF4-FFF2-40B4-BE49-F238E27FC236}">
                <a16:creationId xmlns:a16="http://schemas.microsoft.com/office/drawing/2014/main" id="{68933C2C-20E7-485E-A800-A6F8734E9CDB}"/>
              </a:ext>
            </a:extLst>
          </p:cNvPr>
          <p:cNvPicPr>
            <a:picLocks noChangeAspect="1"/>
          </p:cNvPicPr>
          <p:nvPr/>
        </p:nvPicPr>
        <p:blipFill>
          <a:blip r:embed="rId2"/>
          <a:stretch>
            <a:fillRect/>
          </a:stretch>
        </p:blipFill>
        <p:spPr>
          <a:xfrm>
            <a:off x="2025018" y="4024824"/>
            <a:ext cx="8137952" cy="2147376"/>
          </a:xfrm>
          <a:prstGeom prst="rect">
            <a:avLst/>
          </a:prstGeom>
        </p:spPr>
      </p:pic>
    </p:spTree>
    <p:extLst>
      <p:ext uri="{BB962C8B-B14F-4D97-AF65-F5344CB8AC3E}">
        <p14:creationId xmlns:p14="http://schemas.microsoft.com/office/powerpoint/2010/main" val="1730034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79</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extLst>
              <p:ext uri="{D42A27DB-BD31-4B8C-83A1-F6EECF244321}">
                <p14:modId xmlns:p14="http://schemas.microsoft.com/office/powerpoint/2010/main" val="2467341552"/>
              </p:ext>
            </p:extLst>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b="1" dirty="0"/>
                        <a:t>802.11b</a:t>
                      </a:r>
                    </a:p>
                  </a:txBody>
                  <a:tcPr/>
                </a:tc>
                <a:tc>
                  <a:txBody>
                    <a:bodyPr/>
                    <a:lstStyle/>
                    <a:p>
                      <a:r>
                        <a:rPr lang="en-US" sz="2000" b="1"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2.4 GHz</a:t>
                      </a:r>
                    </a:p>
                  </a:txBody>
                  <a:tcPr/>
                </a:tc>
                <a:tc>
                  <a:txBody>
                    <a:bodyPr/>
                    <a:lstStyle/>
                    <a:p>
                      <a:r>
                        <a:rPr lang="en-US" sz="2000" b="1" dirty="0"/>
                        <a:t>DSSS</a:t>
                      </a:r>
                    </a:p>
                  </a:txBody>
                  <a:tcPr/>
                </a:tc>
                <a:tc>
                  <a:txBody>
                    <a:bodyPr/>
                    <a:lstStyle/>
                    <a:p>
                      <a:r>
                        <a:rPr lang="en-US" sz="2000" b="1" dirty="0"/>
                        <a:t>11 Mbps</a:t>
                      </a:r>
                    </a:p>
                  </a:txBody>
                  <a:tcPr/>
                </a:tc>
                <a:tc>
                  <a:txBody>
                    <a:bodyPr/>
                    <a:lstStyle/>
                    <a:p>
                      <a:r>
                        <a:rPr lang="en-US" sz="2000" b="1"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2938762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BLE Layers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6935" y="1512815"/>
            <a:ext cx="10515600" cy="4351338"/>
          </a:xfrm>
        </p:spPr>
        <p:txBody>
          <a:bodyPr>
            <a:normAutofit/>
          </a:bodyPr>
          <a:lstStyle/>
          <a:p>
            <a:r>
              <a:rPr lang="en-US" dirty="0">
                <a:latin typeface="+mj-lt"/>
              </a:rPr>
              <a:t>Host – Configuration and Server</a:t>
            </a:r>
          </a:p>
          <a:p>
            <a:pPr lvl="1"/>
            <a:r>
              <a:rPr lang="en-US" dirty="0">
                <a:latin typeface="+mj-lt"/>
              </a:rPr>
              <a:t>GAP – Generic Access Profile</a:t>
            </a:r>
          </a:p>
          <a:p>
            <a:pPr lvl="2"/>
            <a:r>
              <a:rPr lang="en-US" dirty="0">
                <a:latin typeface="+mj-lt"/>
              </a:rPr>
              <a:t>Configure advertising</a:t>
            </a:r>
          </a:p>
          <a:p>
            <a:pPr lvl="1"/>
            <a:r>
              <a:rPr lang="en-US" dirty="0">
                <a:latin typeface="+mj-lt"/>
              </a:rPr>
              <a:t>GATT – Generic Attribute profile</a:t>
            </a:r>
          </a:p>
          <a:p>
            <a:pPr lvl="2"/>
            <a:r>
              <a:rPr lang="en-US" dirty="0">
                <a:latin typeface="+mj-lt"/>
              </a:rPr>
              <a:t>Configure connections</a:t>
            </a:r>
          </a:p>
          <a:p>
            <a:pPr lvl="2"/>
            <a:endParaRPr lang="en-US" dirty="0">
              <a:latin typeface="+mj-lt"/>
            </a:endParaRPr>
          </a:p>
          <a:p>
            <a:r>
              <a:rPr lang="en-US" dirty="0">
                <a:latin typeface="+mj-lt"/>
              </a:rPr>
              <a:t>HCI - Host Controller Interface</a:t>
            </a:r>
          </a:p>
          <a:p>
            <a:r>
              <a:rPr lang="en-US" dirty="0">
                <a:latin typeface="+mj-lt"/>
              </a:rPr>
              <a:t>Controller - Communication</a:t>
            </a:r>
          </a:p>
          <a:p>
            <a:pPr lvl="1"/>
            <a:r>
              <a:rPr lang="en-US" dirty="0">
                <a:latin typeface="+mj-lt"/>
              </a:rPr>
              <a:t>Link Layer – send packets</a:t>
            </a:r>
          </a:p>
          <a:p>
            <a:pPr lvl="1"/>
            <a:r>
              <a:rPr lang="en-US" dirty="0">
                <a:latin typeface="+mj-lt"/>
              </a:rPr>
              <a:t>RF and PHY – send bits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a:t>
            </a:fld>
            <a:endParaRPr lang="en-US"/>
          </a:p>
        </p:txBody>
      </p:sp>
      <p:pic>
        <p:nvPicPr>
          <p:cNvPr id="6" name="Picture 5">
            <a:extLst>
              <a:ext uri="{FF2B5EF4-FFF2-40B4-BE49-F238E27FC236}">
                <a16:creationId xmlns:a16="http://schemas.microsoft.com/office/drawing/2014/main" id="{C0AF88F2-BA52-4E83-8972-85024C28DFA4}"/>
              </a:ext>
            </a:extLst>
          </p:cNvPr>
          <p:cNvPicPr>
            <a:picLocks noChangeAspect="1"/>
          </p:cNvPicPr>
          <p:nvPr/>
        </p:nvPicPr>
        <p:blipFill>
          <a:blip r:embed="rId2"/>
          <a:stretch>
            <a:fillRect/>
          </a:stretch>
        </p:blipFill>
        <p:spPr>
          <a:xfrm>
            <a:off x="8795085" y="228600"/>
            <a:ext cx="2785310" cy="5941996"/>
          </a:xfrm>
          <a:prstGeom prst="rect">
            <a:avLst/>
          </a:prstGeom>
        </p:spPr>
      </p:pic>
      <p:sp>
        <p:nvSpPr>
          <p:cNvPr id="7" name="Rectangle 6">
            <a:extLst>
              <a:ext uri="{FF2B5EF4-FFF2-40B4-BE49-F238E27FC236}">
                <a16:creationId xmlns:a16="http://schemas.microsoft.com/office/drawing/2014/main" id="{8472A24E-575F-4381-9FC2-9C518281048D}"/>
              </a:ext>
            </a:extLst>
          </p:cNvPr>
          <p:cNvSpPr/>
          <p:nvPr/>
        </p:nvSpPr>
        <p:spPr>
          <a:xfrm>
            <a:off x="8865031" y="1131376"/>
            <a:ext cx="821410" cy="2464231"/>
          </a:xfrm>
          <a:prstGeom prst="rect">
            <a:avLst/>
          </a:prstGeom>
          <a:solidFill>
            <a:srgbClr val="00AEFF"/>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GAP</a:t>
            </a:r>
          </a:p>
        </p:txBody>
      </p:sp>
      <p:sp>
        <p:nvSpPr>
          <p:cNvPr id="8" name="Left Brace 7">
            <a:extLst>
              <a:ext uri="{FF2B5EF4-FFF2-40B4-BE49-F238E27FC236}">
                <a16:creationId xmlns:a16="http://schemas.microsoft.com/office/drawing/2014/main" id="{C8BD1F7E-17C5-4A60-B642-75EE33F45631}"/>
              </a:ext>
            </a:extLst>
          </p:cNvPr>
          <p:cNvSpPr/>
          <p:nvPr/>
        </p:nvSpPr>
        <p:spPr>
          <a:xfrm>
            <a:off x="8518358" y="4427621"/>
            <a:ext cx="346673" cy="174297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6CEBEAE8-72D3-44D4-A01A-CD8F354F0A14}"/>
              </a:ext>
            </a:extLst>
          </p:cNvPr>
          <p:cNvSpPr/>
          <p:nvPr/>
        </p:nvSpPr>
        <p:spPr>
          <a:xfrm>
            <a:off x="8459323" y="1179094"/>
            <a:ext cx="346673" cy="24666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F394D72-D4D8-4325-BE64-416FC6C69A58}"/>
              </a:ext>
            </a:extLst>
          </p:cNvPr>
          <p:cNvSpPr txBox="1"/>
          <p:nvPr/>
        </p:nvSpPr>
        <p:spPr>
          <a:xfrm>
            <a:off x="7637810" y="2224583"/>
            <a:ext cx="1227221" cy="369332"/>
          </a:xfrm>
          <a:prstGeom prst="rect">
            <a:avLst/>
          </a:prstGeom>
          <a:noFill/>
        </p:spPr>
        <p:txBody>
          <a:bodyPr wrap="square" rtlCol="0">
            <a:spAutoFit/>
          </a:bodyPr>
          <a:lstStyle/>
          <a:p>
            <a:r>
              <a:rPr lang="en-US" dirty="0"/>
              <a:t>Host</a:t>
            </a:r>
          </a:p>
        </p:txBody>
      </p:sp>
      <p:sp>
        <p:nvSpPr>
          <p:cNvPr id="11" name="TextBox 10">
            <a:extLst>
              <a:ext uri="{FF2B5EF4-FFF2-40B4-BE49-F238E27FC236}">
                <a16:creationId xmlns:a16="http://schemas.microsoft.com/office/drawing/2014/main" id="{9DBAF2B4-9005-42FF-A55F-6F2F63C221EA}"/>
              </a:ext>
            </a:extLst>
          </p:cNvPr>
          <p:cNvSpPr txBox="1"/>
          <p:nvPr/>
        </p:nvSpPr>
        <p:spPr>
          <a:xfrm>
            <a:off x="7152773" y="5114442"/>
            <a:ext cx="1227221" cy="369332"/>
          </a:xfrm>
          <a:prstGeom prst="rect">
            <a:avLst/>
          </a:prstGeom>
          <a:noFill/>
        </p:spPr>
        <p:txBody>
          <a:bodyPr wrap="square" rtlCol="0">
            <a:spAutoFit/>
          </a:bodyPr>
          <a:lstStyle/>
          <a:p>
            <a:r>
              <a:rPr lang="en-US" dirty="0"/>
              <a:t>Controller</a:t>
            </a:r>
          </a:p>
        </p:txBody>
      </p:sp>
    </p:spTree>
    <p:extLst>
      <p:ext uri="{BB962C8B-B14F-4D97-AF65-F5344CB8AC3E}">
        <p14:creationId xmlns:p14="http://schemas.microsoft.com/office/powerpoint/2010/main" val="19104823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4144-DA8B-439C-8C4A-689346B44BEF}"/>
              </a:ext>
            </a:extLst>
          </p:cNvPr>
          <p:cNvSpPr>
            <a:spLocks noGrp="1"/>
          </p:cNvSpPr>
          <p:nvPr>
            <p:ph type="title"/>
          </p:nvPr>
        </p:nvSpPr>
        <p:spPr>
          <a:xfrm>
            <a:off x="703847" y="151422"/>
            <a:ext cx="10515600" cy="1325563"/>
          </a:xfrm>
        </p:spPr>
        <p:txBody>
          <a:bodyPr/>
          <a:lstStyle/>
          <a:p>
            <a:r>
              <a:rPr lang="en-US" dirty="0"/>
              <a:t>802.11b (1999)</a:t>
            </a:r>
          </a:p>
        </p:txBody>
      </p:sp>
      <p:sp>
        <p:nvSpPr>
          <p:cNvPr id="3" name="Content Placeholder 2">
            <a:extLst>
              <a:ext uri="{FF2B5EF4-FFF2-40B4-BE49-F238E27FC236}">
                <a16:creationId xmlns:a16="http://schemas.microsoft.com/office/drawing/2014/main" id="{966A42A8-246F-495F-9194-5CF976EBD20C}"/>
              </a:ext>
            </a:extLst>
          </p:cNvPr>
          <p:cNvSpPr>
            <a:spLocks noGrp="1"/>
          </p:cNvSpPr>
          <p:nvPr>
            <p:ph idx="1"/>
          </p:nvPr>
        </p:nvSpPr>
        <p:spPr>
          <a:xfrm>
            <a:off x="607594" y="1476985"/>
            <a:ext cx="10708105" cy="5029200"/>
          </a:xfrm>
        </p:spPr>
        <p:txBody>
          <a:bodyPr>
            <a:normAutofit/>
          </a:bodyPr>
          <a:lstStyle/>
          <a:p>
            <a:r>
              <a:rPr lang="en-US" dirty="0">
                <a:latin typeface="+mj-lt"/>
              </a:rPr>
              <a:t>802.11b</a:t>
            </a:r>
          </a:p>
          <a:p>
            <a:pPr lvl="1"/>
            <a:r>
              <a:rPr lang="en-US" dirty="0">
                <a:latin typeface="+mj-lt"/>
              </a:rPr>
              <a:t>Direct Sequence Spread Spectrum (DSSS)</a:t>
            </a:r>
          </a:p>
          <a:p>
            <a:pPr lvl="1"/>
            <a:r>
              <a:rPr lang="en-US" dirty="0">
                <a:latin typeface="+mj-lt"/>
              </a:rPr>
              <a:t>DBPSK and DQPSK (Differential Binary/Quadrature Phase-Shift Keying)</a:t>
            </a:r>
          </a:p>
          <a:p>
            <a:endParaRPr lang="en-US" dirty="0">
              <a:latin typeface="+mj-lt"/>
            </a:endParaRPr>
          </a:p>
          <a:p>
            <a:r>
              <a:rPr lang="en-US" dirty="0">
                <a:latin typeface="+mj-lt"/>
              </a:rPr>
              <a:t>Translate data into “codes”</a:t>
            </a:r>
          </a:p>
          <a:p>
            <a:pPr lvl="1"/>
            <a:r>
              <a:rPr lang="en-US" dirty="0">
                <a:latin typeface="+mj-lt"/>
              </a:rPr>
              <a:t>Each data bit corresponds to several</a:t>
            </a:r>
            <a:br>
              <a:rPr lang="en-US" dirty="0">
                <a:latin typeface="+mj-lt"/>
              </a:rPr>
            </a:br>
            <a:r>
              <a:rPr lang="en-US" dirty="0">
                <a:latin typeface="+mj-lt"/>
              </a:rPr>
              <a:t>code bits (Chips)</a:t>
            </a:r>
          </a:p>
          <a:p>
            <a:pPr lvl="1"/>
            <a:r>
              <a:rPr lang="en-US" dirty="0">
                <a:latin typeface="+mj-lt"/>
              </a:rPr>
              <a:t>Chips are what is actually modulated</a:t>
            </a:r>
            <a:br>
              <a:rPr lang="en-US" dirty="0">
                <a:latin typeface="+mj-lt"/>
              </a:rPr>
            </a:br>
            <a:r>
              <a:rPr lang="en-US" dirty="0">
                <a:latin typeface="+mj-lt"/>
              </a:rPr>
              <a:t>over the air</a:t>
            </a:r>
          </a:p>
          <a:p>
            <a:pPr lvl="1"/>
            <a:r>
              <a:rPr lang="en-US" dirty="0">
                <a:latin typeface="+mj-lt"/>
              </a:rPr>
              <a:t>Data can be recovered by knowing</a:t>
            </a:r>
            <a:br>
              <a:rPr lang="en-US" dirty="0">
                <a:latin typeface="+mj-lt"/>
              </a:rPr>
            </a:br>
            <a:r>
              <a:rPr lang="en-US" dirty="0">
                <a:latin typeface="+mj-lt"/>
              </a:rPr>
              <a:t>the code patterns</a:t>
            </a:r>
          </a:p>
        </p:txBody>
      </p:sp>
      <p:sp>
        <p:nvSpPr>
          <p:cNvPr id="4" name="Slide Number Placeholder 3">
            <a:extLst>
              <a:ext uri="{FF2B5EF4-FFF2-40B4-BE49-F238E27FC236}">
                <a16:creationId xmlns:a16="http://schemas.microsoft.com/office/drawing/2014/main" id="{942A8BF0-4D31-4BB6-AEF5-C0454CA32FF4}"/>
              </a:ext>
            </a:extLst>
          </p:cNvPr>
          <p:cNvSpPr>
            <a:spLocks noGrp="1"/>
          </p:cNvSpPr>
          <p:nvPr>
            <p:ph type="sldNum" sz="quarter" idx="12"/>
          </p:nvPr>
        </p:nvSpPr>
        <p:spPr/>
        <p:txBody>
          <a:bodyPr/>
          <a:lstStyle/>
          <a:p>
            <a:fld id="{0778C724-3839-4D76-A707-B4C23905D055}" type="slidenum">
              <a:rPr lang="en-US" smtClean="0"/>
              <a:t>80</a:t>
            </a:fld>
            <a:endParaRPr lang="en-US"/>
          </a:p>
        </p:txBody>
      </p:sp>
      <p:pic>
        <p:nvPicPr>
          <p:cNvPr id="6" name="Picture 5">
            <a:extLst>
              <a:ext uri="{FF2B5EF4-FFF2-40B4-BE49-F238E27FC236}">
                <a16:creationId xmlns:a16="http://schemas.microsoft.com/office/drawing/2014/main" id="{33861A93-3AE5-43E5-96C2-C121129E88A6}"/>
              </a:ext>
            </a:extLst>
          </p:cNvPr>
          <p:cNvPicPr>
            <a:picLocks noChangeAspect="1"/>
          </p:cNvPicPr>
          <p:nvPr/>
        </p:nvPicPr>
        <p:blipFill>
          <a:blip r:embed="rId2"/>
          <a:stretch>
            <a:fillRect/>
          </a:stretch>
        </p:blipFill>
        <p:spPr>
          <a:xfrm>
            <a:off x="7059195" y="3138481"/>
            <a:ext cx="4421606" cy="1372223"/>
          </a:xfrm>
          <a:prstGeom prst="rect">
            <a:avLst/>
          </a:prstGeom>
        </p:spPr>
      </p:pic>
      <p:pic>
        <p:nvPicPr>
          <p:cNvPr id="7" name="Picture 2">
            <a:extLst>
              <a:ext uri="{FF2B5EF4-FFF2-40B4-BE49-F238E27FC236}">
                <a16:creationId xmlns:a16="http://schemas.microsoft.com/office/drawing/2014/main" id="{947641C8-B453-4CFD-B481-9F69628F21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46" t="82720" r="27747"/>
          <a:stretch/>
        </p:blipFill>
        <p:spPr bwMode="auto">
          <a:xfrm>
            <a:off x="7645401" y="4791456"/>
            <a:ext cx="2130148" cy="6463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3A9111F-F50D-4714-8391-AE9EC979838C}"/>
              </a:ext>
            </a:extLst>
          </p:cNvPr>
          <p:cNvSpPr txBox="1"/>
          <p:nvPr/>
        </p:nvSpPr>
        <p:spPr>
          <a:xfrm>
            <a:off x="9969502" y="4791456"/>
            <a:ext cx="2120900" cy="584775"/>
          </a:xfrm>
          <a:prstGeom prst="rect">
            <a:avLst/>
          </a:prstGeom>
          <a:noFill/>
        </p:spPr>
        <p:txBody>
          <a:bodyPr wrap="square" rtlCol="0">
            <a:spAutoFit/>
          </a:bodyPr>
          <a:lstStyle/>
          <a:p>
            <a:r>
              <a:rPr lang="en-US" sz="1600" dirty="0"/>
              <a:t>Phase-shift Keying (of the Chips)</a:t>
            </a:r>
          </a:p>
        </p:txBody>
      </p:sp>
      <p:sp>
        <p:nvSpPr>
          <p:cNvPr id="9" name="TextBox 8">
            <a:extLst>
              <a:ext uri="{FF2B5EF4-FFF2-40B4-BE49-F238E27FC236}">
                <a16:creationId xmlns:a16="http://schemas.microsoft.com/office/drawing/2014/main" id="{4AA3E4F2-11E5-49E5-A06D-D96A20F770FB}"/>
              </a:ext>
            </a:extLst>
          </p:cNvPr>
          <p:cNvSpPr txBox="1"/>
          <p:nvPr/>
        </p:nvSpPr>
        <p:spPr>
          <a:xfrm>
            <a:off x="6680201" y="4890372"/>
            <a:ext cx="1739900" cy="307777"/>
          </a:xfrm>
          <a:prstGeom prst="rect">
            <a:avLst/>
          </a:prstGeom>
          <a:noFill/>
        </p:spPr>
        <p:txBody>
          <a:bodyPr wrap="square" rtlCol="0">
            <a:spAutoFit/>
          </a:bodyPr>
          <a:lstStyle/>
          <a:p>
            <a:r>
              <a:rPr lang="en-US" sz="1400" dirty="0"/>
              <a:t>Modulation</a:t>
            </a:r>
          </a:p>
        </p:txBody>
      </p:sp>
      <p:cxnSp>
        <p:nvCxnSpPr>
          <p:cNvPr id="11" name="Straight Arrow Connector 10">
            <a:extLst>
              <a:ext uri="{FF2B5EF4-FFF2-40B4-BE49-F238E27FC236}">
                <a16:creationId xmlns:a16="http://schemas.microsoft.com/office/drawing/2014/main" id="{DEDABA76-3A29-4F3B-9EE9-79BD3237EC3E}"/>
              </a:ext>
            </a:extLst>
          </p:cNvPr>
          <p:cNvCxnSpPr/>
          <p:nvPr/>
        </p:nvCxnSpPr>
        <p:spPr>
          <a:xfrm>
            <a:off x="7645401" y="5031093"/>
            <a:ext cx="22351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079DEB0-8B6A-87A7-EE2D-8AB63BA7EE66}"/>
              </a:ext>
            </a:extLst>
          </p:cNvPr>
          <p:cNvPicPr>
            <a:picLocks noChangeAspect="1"/>
          </p:cNvPicPr>
          <p:nvPr/>
        </p:nvPicPr>
        <p:blipFill>
          <a:blip r:embed="rId4"/>
          <a:stretch>
            <a:fillRect/>
          </a:stretch>
        </p:blipFill>
        <p:spPr>
          <a:xfrm>
            <a:off x="8051800" y="136524"/>
            <a:ext cx="3784601" cy="1766147"/>
          </a:xfrm>
          <a:prstGeom prst="rect">
            <a:avLst/>
          </a:prstGeom>
        </p:spPr>
      </p:pic>
    </p:spTree>
    <p:extLst>
      <p:ext uri="{BB962C8B-B14F-4D97-AF65-F5344CB8AC3E}">
        <p14:creationId xmlns:p14="http://schemas.microsoft.com/office/powerpoint/2010/main" val="26618362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E6F6-20AF-46DD-BD36-2939D033F7A3}"/>
              </a:ext>
            </a:extLst>
          </p:cNvPr>
          <p:cNvSpPr>
            <a:spLocks noGrp="1"/>
          </p:cNvSpPr>
          <p:nvPr>
            <p:ph type="title"/>
          </p:nvPr>
        </p:nvSpPr>
        <p:spPr/>
        <p:txBody>
          <a:bodyPr/>
          <a:lstStyle/>
          <a:p>
            <a:r>
              <a:rPr lang="en-US" dirty="0"/>
              <a:t>DSSS goals</a:t>
            </a:r>
          </a:p>
        </p:txBody>
      </p:sp>
      <p:sp>
        <p:nvSpPr>
          <p:cNvPr id="3" name="Content Placeholder 2">
            <a:extLst>
              <a:ext uri="{FF2B5EF4-FFF2-40B4-BE49-F238E27FC236}">
                <a16:creationId xmlns:a16="http://schemas.microsoft.com/office/drawing/2014/main" id="{CD0343D4-38F3-41CD-94CD-5EBCDF4A1D50}"/>
              </a:ext>
            </a:extLst>
          </p:cNvPr>
          <p:cNvSpPr>
            <a:spLocks noGrp="1"/>
          </p:cNvSpPr>
          <p:nvPr>
            <p:ph idx="1"/>
          </p:nvPr>
        </p:nvSpPr>
        <p:spPr>
          <a:xfrm>
            <a:off x="653315" y="1547944"/>
            <a:ext cx="9692105" cy="5029200"/>
          </a:xfrm>
        </p:spPr>
        <p:txBody>
          <a:bodyPr/>
          <a:lstStyle/>
          <a:p>
            <a:r>
              <a:rPr lang="en-US" dirty="0"/>
              <a:t>D</a:t>
            </a:r>
            <a:r>
              <a:rPr lang="en-US" dirty="0">
                <a:latin typeface="+mj-lt"/>
              </a:rPr>
              <a:t>SSS increases bandwidth of a signal</a:t>
            </a:r>
          </a:p>
          <a:p>
            <a:pPr lvl="1"/>
            <a:r>
              <a:rPr lang="en-US" dirty="0">
                <a:latin typeface="+mj-lt"/>
              </a:rPr>
              <a:t>Beyond what is needed for the data</a:t>
            </a:r>
          </a:p>
          <a:p>
            <a:pPr lvl="1"/>
            <a:r>
              <a:rPr lang="en-US" dirty="0">
                <a:latin typeface="+mj-lt"/>
              </a:rPr>
              <a:t>Energy is smeared across the frequencies</a:t>
            </a:r>
          </a:p>
          <a:p>
            <a:pPr lvl="1"/>
            <a:endParaRPr lang="en-US" dirty="0">
              <a:latin typeface="+mj-lt"/>
            </a:endParaRPr>
          </a:p>
          <a:p>
            <a:r>
              <a:rPr lang="en-US" dirty="0">
                <a:latin typeface="+mj-lt"/>
              </a:rPr>
              <a:t>More robust against interference</a:t>
            </a:r>
          </a:p>
          <a:p>
            <a:pPr lvl="1"/>
            <a:r>
              <a:rPr lang="en-US" dirty="0">
                <a:latin typeface="+mj-lt"/>
              </a:rPr>
              <a:t>Data can be recovered from partial code</a:t>
            </a:r>
            <a:br>
              <a:rPr lang="en-US" dirty="0">
                <a:latin typeface="+mj-lt"/>
              </a:rPr>
            </a:br>
            <a:br>
              <a:rPr lang="en-US" dirty="0">
                <a:latin typeface="+mj-lt"/>
              </a:rPr>
            </a:br>
            <a:endParaRPr lang="en-US" dirty="0">
              <a:latin typeface="+mj-lt"/>
            </a:endParaRPr>
          </a:p>
          <a:p>
            <a:pPr lvl="1"/>
            <a:endParaRPr lang="en-US" dirty="0">
              <a:latin typeface="+mj-lt"/>
            </a:endParaRPr>
          </a:p>
          <a:p>
            <a:pPr lvl="1"/>
            <a:endParaRPr lang="en-US" dirty="0">
              <a:latin typeface="+mj-lt"/>
            </a:endParaRPr>
          </a:p>
          <a:p>
            <a:r>
              <a:rPr lang="en-US" dirty="0">
                <a:latin typeface="+mj-lt"/>
              </a:rPr>
              <a:t>Cost: using a lot of bandwidth for only a little data</a:t>
            </a:r>
          </a:p>
        </p:txBody>
      </p:sp>
      <p:sp>
        <p:nvSpPr>
          <p:cNvPr id="4" name="Slide Number Placeholder 3">
            <a:extLst>
              <a:ext uri="{FF2B5EF4-FFF2-40B4-BE49-F238E27FC236}">
                <a16:creationId xmlns:a16="http://schemas.microsoft.com/office/drawing/2014/main" id="{919C4048-917F-4A3D-A62B-B81F10330B4D}"/>
              </a:ext>
            </a:extLst>
          </p:cNvPr>
          <p:cNvSpPr>
            <a:spLocks noGrp="1"/>
          </p:cNvSpPr>
          <p:nvPr>
            <p:ph type="sldNum" sz="quarter" idx="12"/>
          </p:nvPr>
        </p:nvSpPr>
        <p:spPr/>
        <p:txBody>
          <a:bodyPr/>
          <a:lstStyle/>
          <a:p>
            <a:fld id="{0778C724-3839-4D76-A707-B4C23905D055}" type="slidenum">
              <a:rPr lang="en-US" smtClean="0"/>
              <a:t>81</a:t>
            </a:fld>
            <a:endParaRPr lang="en-US"/>
          </a:p>
        </p:txBody>
      </p:sp>
      <p:pic>
        <p:nvPicPr>
          <p:cNvPr id="6" name="Picture 5">
            <a:extLst>
              <a:ext uri="{FF2B5EF4-FFF2-40B4-BE49-F238E27FC236}">
                <a16:creationId xmlns:a16="http://schemas.microsoft.com/office/drawing/2014/main" id="{752C6465-1D63-4118-B471-DCE291D9588D}"/>
              </a:ext>
            </a:extLst>
          </p:cNvPr>
          <p:cNvPicPr>
            <a:picLocks noChangeAspect="1"/>
          </p:cNvPicPr>
          <p:nvPr/>
        </p:nvPicPr>
        <p:blipFill>
          <a:blip r:embed="rId2"/>
          <a:stretch>
            <a:fillRect/>
          </a:stretch>
        </p:blipFill>
        <p:spPr>
          <a:xfrm>
            <a:off x="7162800" y="1356980"/>
            <a:ext cx="4315427" cy="1438476"/>
          </a:xfrm>
          <a:prstGeom prst="rect">
            <a:avLst/>
          </a:prstGeom>
        </p:spPr>
      </p:pic>
      <p:pic>
        <p:nvPicPr>
          <p:cNvPr id="7" name="Picture 6">
            <a:extLst>
              <a:ext uri="{FF2B5EF4-FFF2-40B4-BE49-F238E27FC236}">
                <a16:creationId xmlns:a16="http://schemas.microsoft.com/office/drawing/2014/main" id="{780445A3-2059-C3A8-6B9F-91CE4A97ECEF}"/>
              </a:ext>
            </a:extLst>
          </p:cNvPr>
          <p:cNvPicPr>
            <a:picLocks noChangeAspect="1"/>
          </p:cNvPicPr>
          <p:nvPr/>
        </p:nvPicPr>
        <p:blipFill>
          <a:blip r:embed="rId3"/>
          <a:stretch>
            <a:fillRect/>
          </a:stretch>
        </p:blipFill>
        <p:spPr>
          <a:xfrm>
            <a:off x="7061200" y="2962714"/>
            <a:ext cx="4832588" cy="2199661"/>
          </a:xfrm>
          <a:prstGeom prst="rect">
            <a:avLst/>
          </a:prstGeom>
        </p:spPr>
      </p:pic>
    </p:spTree>
    <p:extLst>
      <p:ext uri="{BB962C8B-B14F-4D97-AF65-F5344CB8AC3E}">
        <p14:creationId xmlns:p14="http://schemas.microsoft.com/office/powerpoint/2010/main" val="4022499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1958-A5BC-4853-9902-4F4C48B7DA08}"/>
              </a:ext>
            </a:extLst>
          </p:cNvPr>
          <p:cNvSpPr>
            <a:spLocks noGrp="1"/>
          </p:cNvSpPr>
          <p:nvPr>
            <p:ph type="title"/>
          </p:nvPr>
        </p:nvSpPr>
        <p:spPr/>
        <p:txBody>
          <a:bodyPr/>
          <a:lstStyle/>
          <a:p>
            <a:r>
              <a:rPr lang="en-US" dirty="0"/>
              <a:t>802.11b channels</a:t>
            </a:r>
          </a:p>
        </p:txBody>
      </p:sp>
      <p:sp>
        <p:nvSpPr>
          <p:cNvPr id="3" name="Content Placeholder 2">
            <a:extLst>
              <a:ext uri="{FF2B5EF4-FFF2-40B4-BE49-F238E27FC236}">
                <a16:creationId xmlns:a16="http://schemas.microsoft.com/office/drawing/2014/main" id="{C666B121-5956-40C3-BD5B-AE078D618C70}"/>
              </a:ext>
            </a:extLst>
          </p:cNvPr>
          <p:cNvSpPr>
            <a:spLocks noGrp="1"/>
          </p:cNvSpPr>
          <p:nvPr>
            <p:ph idx="1"/>
          </p:nvPr>
        </p:nvSpPr>
        <p:spPr>
          <a:xfrm>
            <a:off x="929640" y="1368425"/>
            <a:ext cx="10515600" cy="4351338"/>
          </a:xfrm>
        </p:spPr>
        <p:txBody>
          <a:bodyPr/>
          <a:lstStyle/>
          <a:p>
            <a:r>
              <a:rPr lang="en-US" dirty="0">
                <a:latin typeface="+mj-lt"/>
              </a:rPr>
              <a:t>14 channels total</a:t>
            </a:r>
          </a:p>
          <a:p>
            <a:pPr lvl="1"/>
            <a:r>
              <a:rPr lang="en-US" dirty="0">
                <a:latin typeface="+mj-lt"/>
              </a:rPr>
              <a:t>1-11 for US</a:t>
            </a:r>
          </a:p>
          <a:p>
            <a:pPr lvl="1"/>
            <a:r>
              <a:rPr lang="en-US" dirty="0">
                <a:latin typeface="+mj-lt"/>
              </a:rPr>
              <a:t>1-13 for most of the rest of the world</a:t>
            </a:r>
          </a:p>
          <a:p>
            <a:pPr lvl="1"/>
            <a:r>
              <a:rPr lang="en-US" dirty="0">
                <a:latin typeface="+mj-lt"/>
              </a:rPr>
              <a:t>1-14 for Japan (but 14 only for 802.11b)</a:t>
            </a:r>
          </a:p>
          <a:p>
            <a:r>
              <a:rPr lang="en-US" dirty="0">
                <a:latin typeface="+mj-lt"/>
              </a:rPr>
              <a:t>22 MHz channels</a:t>
            </a:r>
          </a:p>
          <a:p>
            <a:pPr lvl="1"/>
            <a:r>
              <a:rPr lang="en-US" dirty="0">
                <a:latin typeface="+mj-lt"/>
              </a:rPr>
              <a:t>5 MHz spacing -&gt; significant channel overlap</a:t>
            </a:r>
          </a:p>
          <a:p>
            <a:pPr lvl="1"/>
            <a:r>
              <a:rPr lang="en-US" dirty="0">
                <a:latin typeface="+mj-lt"/>
              </a:rPr>
              <a:t>Channels 1, 6, and 11 can be used without overlap</a:t>
            </a:r>
          </a:p>
        </p:txBody>
      </p:sp>
      <p:sp>
        <p:nvSpPr>
          <p:cNvPr id="4" name="Slide Number Placeholder 3">
            <a:extLst>
              <a:ext uri="{FF2B5EF4-FFF2-40B4-BE49-F238E27FC236}">
                <a16:creationId xmlns:a16="http://schemas.microsoft.com/office/drawing/2014/main" id="{C011F032-9014-4CC9-B485-A2A85506F7C8}"/>
              </a:ext>
            </a:extLst>
          </p:cNvPr>
          <p:cNvSpPr>
            <a:spLocks noGrp="1"/>
          </p:cNvSpPr>
          <p:nvPr>
            <p:ph type="sldNum" sz="quarter" idx="12"/>
          </p:nvPr>
        </p:nvSpPr>
        <p:spPr/>
        <p:txBody>
          <a:bodyPr/>
          <a:lstStyle/>
          <a:p>
            <a:fld id="{0778C724-3839-4D76-A707-B4C23905D055}" type="slidenum">
              <a:rPr lang="en-US" smtClean="0"/>
              <a:t>82</a:t>
            </a:fld>
            <a:endParaRPr lang="en-US"/>
          </a:p>
        </p:txBody>
      </p:sp>
      <p:pic>
        <p:nvPicPr>
          <p:cNvPr id="2050" name="Picture 2">
            <a:extLst>
              <a:ext uri="{FF2B5EF4-FFF2-40B4-BE49-F238E27FC236}">
                <a16:creationId xmlns:a16="http://schemas.microsoft.com/office/drawing/2014/main" id="{6CD5EB28-7914-4602-88A3-B0F2E0FC7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53" y="4105275"/>
            <a:ext cx="10842881"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06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83</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extLst>
              <p:ext uri="{D42A27DB-BD31-4B8C-83A1-F6EECF244321}">
                <p14:modId xmlns:p14="http://schemas.microsoft.com/office/powerpoint/2010/main" val="1786350144"/>
              </p:ext>
            </p:extLst>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b="1" dirty="0"/>
                        <a:t>802.11a</a:t>
                      </a:r>
                    </a:p>
                  </a:txBody>
                  <a:tcPr/>
                </a:tc>
                <a:tc>
                  <a:txBody>
                    <a:bodyPr/>
                    <a:lstStyle/>
                    <a:p>
                      <a:r>
                        <a:rPr lang="en-US" sz="2000" b="1"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5 GHz</a:t>
                      </a:r>
                    </a:p>
                  </a:txBody>
                  <a:tcPr/>
                </a:tc>
                <a:tc>
                  <a:txBody>
                    <a:bodyPr/>
                    <a:lstStyle/>
                    <a:p>
                      <a:r>
                        <a:rPr lang="en-US" sz="2000" b="1" dirty="0"/>
                        <a:t>OFDM</a:t>
                      </a:r>
                    </a:p>
                  </a:txBody>
                  <a:tcPr/>
                </a:tc>
                <a:tc>
                  <a:txBody>
                    <a:bodyPr/>
                    <a:lstStyle/>
                    <a:p>
                      <a:r>
                        <a:rPr lang="en-US" sz="2000" b="1" dirty="0"/>
                        <a:t>54 Mbps</a:t>
                      </a:r>
                    </a:p>
                  </a:txBody>
                  <a:tcPr/>
                </a:tc>
                <a:tc>
                  <a:txBody>
                    <a:bodyPr/>
                    <a:lstStyle/>
                    <a:p>
                      <a:r>
                        <a:rPr lang="en-US" sz="2000" b="1"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b="1" dirty="0"/>
                        <a:t>802.11g</a:t>
                      </a:r>
                    </a:p>
                  </a:txBody>
                  <a:tcPr/>
                </a:tc>
                <a:tc>
                  <a:txBody>
                    <a:bodyPr/>
                    <a:lstStyle/>
                    <a:p>
                      <a:r>
                        <a:rPr lang="en-US" sz="2000" b="1" dirty="0"/>
                        <a:t>2003</a:t>
                      </a:r>
                    </a:p>
                  </a:txBody>
                  <a:tcPr/>
                </a:tc>
                <a:tc>
                  <a:txBody>
                    <a:bodyPr/>
                    <a:lstStyle/>
                    <a:p>
                      <a:r>
                        <a:rPr lang="en-US" sz="2000" b="1" dirty="0"/>
                        <a:t>2.4 GHz</a:t>
                      </a:r>
                    </a:p>
                  </a:txBody>
                  <a:tcPr/>
                </a:tc>
                <a:tc>
                  <a:txBody>
                    <a:bodyPr/>
                    <a:lstStyle/>
                    <a:p>
                      <a:r>
                        <a:rPr lang="en-US" sz="2000" b="1" dirty="0"/>
                        <a:t>OFDM</a:t>
                      </a:r>
                    </a:p>
                  </a:txBody>
                  <a:tcPr/>
                </a:tc>
                <a:tc>
                  <a:txBody>
                    <a:bodyPr/>
                    <a:lstStyle/>
                    <a:p>
                      <a:r>
                        <a:rPr lang="en-US" sz="2000" b="1" dirty="0"/>
                        <a:t>54 Mbps</a:t>
                      </a:r>
                    </a:p>
                  </a:txBody>
                  <a:tcPr/>
                </a:tc>
                <a:tc>
                  <a:txBody>
                    <a:bodyPr/>
                    <a:lstStyle/>
                    <a:p>
                      <a:r>
                        <a:rPr lang="en-US" sz="2000" b="1"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1909195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388C-75ED-43EB-9AB3-E1FE18276A0A}"/>
              </a:ext>
            </a:extLst>
          </p:cNvPr>
          <p:cNvSpPr>
            <a:spLocks noGrp="1"/>
          </p:cNvSpPr>
          <p:nvPr>
            <p:ph type="title"/>
          </p:nvPr>
        </p:nvSpPr>
        <p:spPr>
          <a:xfrm>
            <a:off x="607594" y="71040"/>
            <a:ext cx="10515600" cy="1325563"/>
          </a:xfrm>
        </p:spPr>
        <p:txBody>
          <a:bodyPr/>
          <a:lstStyle/>
          <a:p>
            <a:r>
              <a:rPr lang="en-US" dirty="0"/>
              <a:t>OFDM enables higher throughput</a:t>
            </a:r>
          </a:p>
        </p:txBody>
      </p:sp>
      <p:sp>
        <p:nvSpPr>
          <p:cNvPr id="3" name="Content Placeholder 2">
            <a:extLst>
              <a:ext uri="{FF2B5EF4-FFF2-40B4-BE49-F238E27FC236}">
                <a16:creationId xmlns:a16="http://schemas.microsoft.com/office/drawing/2014/main" id="{51519355-1073-4EA8-B05D-8A9BE49F1B72}"/>
              </a:ext>
            </a:extLst>
          </p:cNvPr>
          <p:cNvSpPr>
            <a:spLocks noGrp="1"/>
          </p:cNvSpPr>
          <p:nvPr>
            <p:ph idx="1"/>
          </p:nvPr>
        </p:nvSpPr>
        <p:spPr>
          <a:xfrm>
            <a:off x="607594" y="1143000"/>
            <a:ext cx="10972799" cy="2805112"/>
          </a:xfrm>
        </p:spPr>
        <p:txBody>
          <a:bodyPr>
            <a:normAutofit lnSpcReduction="10000"/>
          </a:bodyPr>
          <a:lstStyle/>
          <a:p>
            <a:r>
              <a:rPr lang="en-US" dirty="0">
                <a:latin typeface="+mj-lt"/>
              </a:rPr>
              <a:t>Replace DSSS with</a:t>
            </a:r>
            <a:br>
              <a:rPr lang="en-US" dirty="0">
                <a:latin typeface="+mj-lt"/>
              </a:rPr>
            </a:br>
            <a:r>
              <a:rPr lang="en-US" dirty="0">
                <a:latin typeface="+mj-lt"/>
              </a:rPr>
              <a:t>Orthogonal Frequency Division Multiplexing</a:t>
            </a:r>
          </a:p>
          <a:p>
            <a:pPr lvl="1"/>
            <a:endParaRPr lang="en-US" dirty="0">
              <a:latin typeface="+mj-lt"/>
            </a:endParaRPr>
          </a:p>
          <a:p>
            <a:r>
              <a:rPr lang="en-US" dirty="0">
                <a:latin typeface="+mj-lt"/>
              </a:rPr>
              <a:t>OFDM idea</a:t>
            </a:r>
          </a:p>
          <a:p>
            <a:pPr lvl="1"/>
            <a:r>
              <a:rPr lang="en-US" dirty="0">
                <a:latin typeface="+mj-lt"/>
              </a:rPr>
              <a:t>Split band into a number of narrow subcarriers</a:t>
            </a:r>
          </a:p>
          <a:p>
            <a:pPr lvl="1"/>
            <a:r>
              <a:rPr lang="en-US" dirty="0">
                <a:latin typeface="+mj-lt"/>
              </a:rPr>
              <a:t>Subcarriers are spaced so that they don’t interfere</a:t>
            </a:r>
          </a:p>
          <a:p>
            <a:pPr lvl="1"/>
            <a:r>
              <a:rPr lang="en-US" dirty="0">
                <a:latin typeface="+mj-lt"/>
              </a:rPr>
              <a:t>Transmit on multiple subcarriers at once to increase throughput</a:t>
            </a:r>
          </a:p>
          <a:p>
            <a:pPr lvl="1"/>
            <a:endParaRPr lang="en-US" dirty="0"/>
          </a:p>
        </p:txBody>
      </p:sp>
      <p:grpSp>
        <p:nvGrpSpPr>
          <p:cNvPr id="13" name="Group 12">
            <a:extLst>
              <a:ext uri="{FF2B5EF4-FFF2-40B4-BE49-F238E27FC236}">
                <a16:creationId xmlns:a16="http://schemas.microsoft.com/office/drawing/2014/main" id="{7552B2EE-CDFB-47FC-B4C3-9579C2BDB498}"/>
              </a:ext>
            </a:extLst>
          </p:cNvPr>
          <p:cNvGrpSpPr/>
          <p:nvPr/>
        </p:nvGrpSpPr>
        <p:grpSpPr>
          <a:xfrm>
            <a:off x="361608" y="3948112"/>
            <a:ext cx="5526506" cy="2590800"/>
            <a:chOff x="607594" y="3948112"/>
            <a:chExt cx="5526506" cy="2590800"/>
          </a:xfrm>
        </p:grpSpPr>
        <p:pic>
          <p:nvPicPr>
            <p:cNvPr id="6" name="Picture 5">
              <a:extLst>
                <a:ext uri="{FF2B5EF4-FFF2-40B4-BE49-F238E27FC236}">
                  <a16:creationId xmlns:a16="http://schemas.microsoft.com/office/drawing/2014/main" id="{E62A0C22-9AFE-4AD0-877C-CD66B6C554C3}"/>
                </a:ext>
              </a:extLst>
            </p:cNvPr>
            <p:cNvPicPr>
              <a:picLocks noChangeAspect="1"/>
            </p:cNvPicPr>
            <p:nvPr/>
          </p:nvPicPr>
          <p:blipFill rotWithShape="1">
            <a:blip r:embed="rId2"/>
            <a:srcRect r="20267"/>
            <a:stretch/>
          </p:blipFill>
          <p:spPr>
            <a:xfrm>
              <a:off x="607594" y="3948112"/>
              <a:ext cx="5526506" cy="2590800"/>
            </a:xfrm>
            <a:prstGeom prst="rect">
              <a:avLst/>
            </a:prstGeom>
          </p:spPr>
        </p:pic>
        <p:sp>
          <p:nvSpPr>
            <p:cNvPr id="12" name="Rectangle 11">
              <a:extLst>
                <a:ext uri="{FF2B5EF4-FFF2-40B4-BE49-F238E27FC236}">
                  <a16:creationId xmlns:a16="http://schemas.microsoft.com/office/drawing/2014/main" id="{9212B5CC-70DD-4762-9E29-87C7328EA391}"/>
                </a:ext>
              </a:extLst>
            </p:cNvPr>
            <p:cNvSpPr/>
            <p:nvPr/>
          </p:nvSpPr>
          <p:spPr>
            <a:xfrm>
              <a:off x="4786896" y="4523581"/>
              <a:ext cx="1347204" cy="96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DB55A3F-6117-4D82-B939-11B0440E6FFC}"/>
              </a:ext>
            </a:extLst>
          </p:cNvPr>
          <p:cNvGrpSpPr/>
          <p:nvPr/>
        </p:nvGrpSpPr>
        <p:grpSpPr>
          <a:xfrm>
            <a:off x="5888114" y="3948112"/>
            <a:ext cx="5692279" cy="2590800"/>
            <a:chOff x="3867330" y="6629400"/>
            <a:chExt cx="5692279" cy="2590800"/>
          </a:xfrm>
        </p:grpSpPr>
        <p:pic>
          <p:nvPicPr>
            <p:cNvPr id="8" name="Picture 7">
              <a:extLst>
                <a:ext uri="{FF2B5EF4-FFF2-40B4-BE49-F238E27FC236}">
                  <a16:creationId xmlns:a16="http://schemas.microsoft.com/office/drawing/2014/main" id="{985BCE19-40E5-444A-B973-CF7E879A14D9}"/>
                </a:ext>
              </a:extLst>
            </p:cNvPr>
            <p:cNvPicPr>
              <a:picLocks noChangeAspect="1"/>
            </p:cNvPicPr>
            <p:nvPr/>
          </p:nvPicPr>
          <p:blipFill rotWithShape="1">
            <a:blip r:embed="rId3"/>
            <a:srcRect r="20700"/>
            <a:stretch/>
          </p:blipFill>
          <p:spPr>
            <a:xfrm>
              <a:off x="3867330" y="6629400"/>
              <a:ext cx="5692279" cy="2590800"/>
            </a:xfrm>
            <a:prstGeom prst="rect">
              <a:avLst/>
            </a:prstGeom>
          </p:spPr>
        </p:pic>
        <p:sp>
          <p:nvSpPr>
            <p:cNvPr id="9" name="Rectangle 8">
              <a:extLst>
                <a:ext uri="{FF2B5EF4-FFF2-40B4-BE49-F238E27FC236}">
                  <a16:creationId xmlns:a16="http://schemas.microsoft.com/office/drawing/2014/main" id="{FDB4B85D-96F0-4452-81E7-07E1D47541EC}"/>
                </a:ext>
              </a:extLst>
            </p:cNvPr>
            <p:cNvSpPr/>
            <p:nvPr/>
          </p:nvSpPr>
          <p:spPr>
            <a:xfrm>
              <a:off x="8086409" y="8257381"/>
              <a:ext cx="1473200" cy="96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18B16C-D527-404F-BCB3-10753BEAB78C}"/>
                </a:ext>
              </a:extLst>
            </p:cNvPr>
            <p:cNvSpPr/>
            <p:nvPr/>
          </p:nvSpPr>
          <p:spPr>
            <a:xfrm>
              <a:off x="9377205" y="7559674"/>
              <a:ext cx="182404" cy="36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A4EB4462-0D0A-4E2E-AE7B-D0B0272E4792}"/>
              </a:ext>
            </a:extLst>
          </p:cNvPr>
          <p:cNvSpPr>
            <a:spLocks noGrp="1"/>
          </p:cNvSpPr>
          <p:nvPr>
            <p:ph type="sldNum" sz="quarter" idx="12"/>
          </p:nvPr>
        </p:nvSpPr>
        <p:spPr/>
        <p:txBody>
          <a:bodyPr/>
          <a:lstStyle/>
          <a:p>
            <a:fld id="{0778C724-3839-4D76-A707-B4C23905D055}" type="slidenum">
              <a:rPr lang="en-US" smtClean="0"/>
              <a:t>84</a:t>
            </a:fld>
            <a:endParaRPr lang="en-US" dirty="0"/>
          </a:p>
        </p:txBody>
      </p:sp>
      <p:pic>
        <p:nvPicPr>
          <p:cNvPr id="14" name="Picture 13">
            <a:extLst>
              <a:ext uri="{FF2B5EF4-FFF2-40B4-BE49-F238E27FC236}">
                <a16:creationId xmlns:a16="http://schemas.microsoft.com/office/drawing/2014/main" id="{086AD5EA-9CAD-995F-6CE4-99F49E699D88}"/>
              </a:ext>
            </a:extLst>
          </p:cNvPr>
          <p:cNvPicPr>
            <a:picLocks noChangeAspect="1"/>
          </p:cNvPicPr>
          <p:nvPr/>
        </p:nvPicPr>
        <p:blipFill>
          <a:blip r:embed="rId4"/>
          <a:stretch>
            <a:fillRect/>
          </a:stretch>
        </p:blipFill>
        <p:spPr>
          <a:xfrm>
            <a:off x="8000627" y="-24607"/>
            <a:ext cx="4213131" cy="1917701"/>
          </a:xfrm>
          <a:prstGeom prst="rect">
            <a:avLst/>
          </a:prstGeom>
        </p:spPr>
      </p:pic>
      <p:sp>
        <p:nvSpPr>
          <p:cNvPr id="15" name="TextBox 14">
            <a:extLst>
              <a:ext uri="{FF2B5EF4-FFF2-40B4-BE49-F238E27FC236}">
                <a16:creationId xmlns:a16="http://schemas.microsoft.com/office/drawing/2014/main" id="{5B23AD77-DFBF-C679-7468-62C3275989F7}"/>
              </a:ext>
            </a:extLst>
          </p:cNvPr>
          <p:cNvSpPr txBox="1"/>
          <p:nvPr/>
        </p:nvSpPr>
        <p:spPr>
          <a:xfrm>
            <a:off x="9322726" y="1856343"/>
            <a:ext cx="1568931" cy="369332"/>
          </a:xfrm>
          <a:prstGeom prst="rect">
            <a:avLst/>
          </a:prstGeom>
          <a:noFill/>
        </p:spPr>
        <p:txBody>
          <a:bodyPr wrap="square" rtlCol="0">
            <a:spAutoFit/>
          </a:bodyPr>
          <a:lstStyle/>
          <a:p>
            <a:pPr algn="ctr"/>
            <a:r>
              <a:rPr lang="en-US" i="1" dirty="0">
                <a:solidFill>
                  <a:schemeClr val="bg1">
                    <a:lumMod val="50000"/>
                  </a:schemeClr>
                </a:solidFill>
                <a:latin typeface="Seravek Light"/>
                <a:cs typeface="Seravek Light"/>
              </a:rPr>
              <a:t>Recall DSSS</a:t>
            </a:r>
          </a:p>
        </p:txBody>
      </p:sp>
      <p:sp>
        <p:nvSpPr>
          <p:cNvPr id="16" name="Rectangle 15">
            <a:extLst>
              <a:ext uri="{FF2B5EF4-FFF2-40B4-BE49-F238E27FC236}">
                <a16:creationId xmlns:a16="http://schemas.microsoft.com/office/drawing/2014/main" id="{FAF25DBE-3A01-2706-84B9-DBB9259EFEC7}"/>
              </a:ext>
            </a:extLst>
          </p:cNvPr>
          <p:cNvSpPr/>
          <p:nvPr/>
        </p:nvSpPr>
        <p:spPr>
          <a:xfrm>
            <a:off x="8000627" y="24924"/>
            <a:ext cx="4147926" cy="2200752"/>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13779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388C-75ED-43EB-9AB3-E1FE18276A0A}"/>
              </a:ext>
            </a:extLst>
          </p:cNvPr>
          <p:cNvSpPr>
            <a:spLocks noGrp="1"/>
          </p:cNvSpPr>
          <p:nvPr>
            <p:ph type="title"/>
          </p:nvPr>
        </p:nvSpPr>
        <p:spPr>
          <a:xfrm>
            <a:off x="836192" y="107011"/>
            <a:ext cx="10515600" cy="1325563"/>
          </a:xfrm>
        </p:spPr>
        <p:txBody>
          <a:bodyPr/>
          <a:lstStyle/>
          <a:p>
            <a:r>
              <a:rPr lang="en-US" dirty="0"/>
              <a:t>OFDM higher throughput at complexity cost</a:t>
            </a:r>
          </a:p>
        </p:txBody>
      </p:sp>
      <p:sp>
        <p:nvSpPr>
          <p:cNvPr id="3" name="Content Placeholder 2">
            <a:extLst>
              <a:ext uri="{FF2B5EF4-FFF2-40B4-BE49-F238E27FC236}">
                <a16:creationId xmlns:a16="http://schemas.microsoft.com/office/drawing/2014/main" id="{51519355-1073-4EA8-B05D-8A9BE49F1B72}"/>
              </a:ext>
            </a:extLst>
          </p:cNvPr>
          <p:cNvSpPr>
            <a:spLocks noGrp="1"/>
          </p:cNvSpPr>
          <p:nvPr>
            <p:ph idx="1"/>
          </p:nvPr>
        </p:nvSpPr>
        <p:spPr>
          <a:xfrm>
            <a:off x="607594" y="1143000"/>
            <a:ext cx="10972799" cy="5029200"/>
          </a:xfrm>
        </p:spPr>
        <p:txBody>
          <a:bodyPr/>
          <a:lstStyle/>
          <a:p>
            <a:r>
              <a:rPr lang="en-US" dirty="0">
                <a:latin typeface="+mj-lt"/>
              </a:rPr>
              <a:t>Receivers collect signal from entire channel</a:t>
            </a:r>
          </a:p>
          <a:p>
            <a:pPr lvl="1"/>
            <a:r>
              <a:rPr lang="en-US" dirty="0">
                <a:latin typeface="+mj-lt"/>
              </a:rPr>
              <a:t>And then can split it apart to gain the data on each subcarrier</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latin typeface="+mj-lt"/>
              </a:rPr>
              <a:t>Tradeoffs</a:t>
            </a:r>
          </a:p>
          <a:p>
            <a:pPr lvl="1"/>
            <a:r>
              <a:rPr lang="en-US" dirty="0">
                <a:latin typeface="+mj-lt"/>
              </a:rPr>
              <a:t>Benefits: more throughput, still robust against narrowband interference</a:t>
            </a:r>
          </a:p>
          <a:p>
            <a:pPr lvl="1"/>
            <a:r>
              <a:rPr lang="en-US" dirty="0">
                <a:latin typeface="+mj-lt"/>
              </a:rPr>
              <a:t>Costs: more complicated and sensitive radio design</a:t>
            </a:r>
          </a:p>
        </p:txBody>
      </p:sp>
      <p:sp>
        <p:nvSpPr>
          <p:cNvPr id="4" name="Slide Number Placeholder 3">
            <a:extLst>
              <a:ext uri="{FF2B5EF4-FFF2-40B4-BE49-F238E27FC236}">
                <a16:creationId xmlns:a16="http://schemas.microsoft.com/office/drawing/2014/main" id="{A4EB4462-0D0A-4E2E-AE7B-D0B0272E4792}"/>
              </a:ext>
            </a:extLst>
          </p:cNvPr>
          <p:cNvSpPr>
            <a:spLocks noGrp="1"/>
          </p:cNvSpPr>
          <p:nvPr>
            <p:ph type="sldNum" sz="quarter" idx="12"/>
          </p:nvPr>
        </p:nvSpPr>
        <p:spPr/>
        <p:txBody>
          <a:bodyPr/>
          <a:lstStyle/>
          <a:p>
            <a:fld id="{0778C724-3839-4D76-A707-B4C23905D055}" type="slidenum">
              <a:rPr lang="en-US" smtClean="0"/>
              <a:t>85</a:t>
            </a:fld>
            <a:endParaRPr lang="en-US"/>
          </a:p>
        </p:txBody>
      </p:sp>
      <p:pic>
        <p:nvPicPr>
          <p:cNvPr id="6" name="Picture 5">
            <a:extLst>
              <a:ext uri="{FF2B5EF4-FFF2-40B4-BE49-F238E27FC236}">
                <a16:creationId xmlns:a16="http://schemas.microsoft.com/office/drawing/2014/main" id="{727CA94C-7197-400D-B2A1-2AF06C0B97D8}"/>
              </a:ext>
            </a:extLst>
          </p:cNvPr>
          <p:cNvPicPr>
            <a:picLocks noChangeAspect="1"/>
          </p:cNvPicPr>
          <p:nvPr/>
        </p:nvPicPr>
        <p:blipFill>
          <a:blip r:embed="rId2"/>
          <a:stretch>
            <a:fillRect/>
          </a:stretch>
        </p:blipFill>
        <p:spPr>
          <a:xfrm>
            <a:off x="3159883" y="2187430"/>
            <a:ext cx="5868219" cy="2076740"/>
          </a:xfrm>
          <a:prstGeom prst="rect">
            <a:avLst/>
          </a:prstGeom>
        </p:spPr>
      </p:pic>
    </p:spTree>
    <p:extLst>
      <p:ext uri="{BB962C8B-B14F-4D97-AF65-F5344CB8AC3E}">
        <p14:creationId xmlns:p14="http://schemas.microsoft.com/office/powerpoint/2010/main" val="3326339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86</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extLst>
              <p:ext uri="{D42A27DB-BD31-4B8C-83A1-F6EECF244321}">
                <p14:modId xmlns:p14="http://schemas.microsoft.com/office/powerpoint/2010/main" val="1522354116"/>
              </p:ext>
            </p:extLst>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b="1" dirty="0"/>
                        <a:t>802.11a</a:t>
                      </a:r>
                    </a:p>
                  </a:txBody>
                  <a:tcPr/>
                </a:tc>
                <a:tc>
                  <a:txBody>
                    <a:bodyPr/>
                    <a:lstStyle/>
                    <a:p>
                      <a:r>
                        <a:rPr lang="en-US" sz="2000" b="1"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5 GHz</a:t>
                      </a:r>
                    </a:p>
                  </a:txBody>
                  <a:tcPr/>
                </a:tc>
                <a:tc>
                  <a:txBody>
                    <a:bodyPr/>
                    <a:lstStyle/>
                    <a:p>
                      <a:r>
                        <a:rPr lang="en-US" sz="2000" b="1" dirty="0"/>
                        <a:t>OFDM</a:t>
                      </a:r>
                    </a:p>
                  </a:txBody>
                  <a:tcPr/>
                </a:tc>
                <a:tc>
                  <a:txBody>
                    <a:bodyPr/>
                    <a:lstStyle/>
                    <a:p>
                      <a:r>
                        <a:rPr lang="en-US" sz="2000" b="1" dirty="0"/>
                        <a:t>54 Mbps</a:t>
                      </a:r>
                    </a:p>
                  </a:txBody>
                  <a:tcPr/>
                </a:tc>
                <a:tc>
                  <a:txBody>
                    <a:bodyPr/>
                    <a:lstStyle/>
                    <a:p>
                      <a:r>
                        <a:rPr lang="en-US" sz="2000" b="1"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2012634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1958-A5BC-4853-9902-4F4C48B7DA08}"/>
              </a:ext>
            </a:extLst>
          </p:cNvPr>
          <p:cNvSpPr>
            <a:spLocks noGrp="1"/>
          </p:cNvSpPr>
          <p:nvPr>
            <p:ph type="title"/>
          </p:nvPr>
        </p:nvSpPr>
        <p:spPr/>
        <p:txBody>
          <a:bodyPr/>
          <a:lstStyle/>
          <a:p>
            <a:r>
              <a:rPr lang="en-US" dirty="0"/>
              <a:t>802.11a (1999)</a:t>
            </a:r>
          </a:p>
        </p:txBody>
      </p:sp>
      <p:sp>
        <p:nvSpPr>
          <p:cNvPr id="3" name="Content Placeholder 2">
            <a:extLst>
              <a:ext uri="{FF2B5EF4-FFF2-40B4-BE49-F238E27FC236}">
                <a16:creationId xmlns:a16="http://schemas.microsoft.com/office/drawing/2014/main" id="{C666B121-5956-40C3-BD5B-AE078D618C70}"/>
              </a:ext>
            </a:extLst>
          </p:cNvPr>
          <p:cNvSpPr>
            <a:spLocks noGrp="1"/>
          </p:cNvSpPr>
          <p:nvPr>
            <p:ph idx="1"/>
          </p:nvPr>
        </p:nvSpPr>
        <p:spPr/>
        <p:txBody>
          <a:bodyPr/>
          <a:lstStyle/>
          <a:p>
            <a:r>
              <a:rPr lang="en-US" dirty="0">
                <a:latin typeface="+mj-lt"/>
              </a:rPr>
              <a:t>Applied OFDM techniques on the 5 GHz band</a:t>
            </a:r>
          </a:p>
          <a:p>
            <a:pPr lvl="1"/>
            <a:r>
              <a:rPr lang="en-US" dirty="0">
                <a:latin typeface="+mj-lt"/>
              </a:rPr>
              <a:t>Enabled more data throughput 54 Mbps (compare to 11 Mbps for 802.11b)</a:t>
            </a:r>
          </a:p>
          <a:p>
            <a:pPr lvl="1"/>
            <a:endParaRPr lang="en-US" dirty="0">
              <a:latin typeface="+mj-lt"/>
            </a:endParaRPr>
          </a:p>
          <a:p>
            <a:r>
              <a:rPr lang="en-US" dirty="0">
                <a:latin typeface="+mj-lt"/>
              </a:rPr>
              <a:t>Multiple rates available</a:t>
            </a:r>
          </a:p>
          <a:p>
            <a:pPr lvl="1"/>
            <a:r>
              <a:rPr lang="en-US" dirty="0">
                <a:latin typeface="+mj-lt"/>
              </a:rPr>
              <a:t>BPSK/QPSK/QAM over OFDM</a:t>
            </a:r>
          </a:p>
          <a:p>
            <a:pPr lvl="1"/>
            <a:r>
              <a:rPr lang="en-US" dirty="0">
                <a:latin typeface="+mj-lt"/>
              </a:rPr>
              <a:t>Quadrature Amplitude Modulation (QAM)</a:t>
            </a:r>
          </a:p>
          <a:p>
            <a:pPr lvl="1"/>
            <a:endParaRPr lang="en-US" dirty="0">
              <a:latin typeface="+mj-lt"/>
            </a:endParaRPr>
          </a:p>
          <a:p>
            <a:r>
              <a:rPr lang="en-US" dirty="0">
                <a:latin typeface="+mj-lt"/>
              </a:rPr>
              <a:t>Never reached widespread adoption</a:t>
            </a:r>
          </a:p>
          <a:p>
            <a:pPr lvl="1"/>
            <a:r>
              <a:rPr lang="en-US" dirty="0">
                <a:latin typeface="+mj-lt"/>
              </a:rPr>
              <a:t>Regulatory hurdles in some regions</a:t>
            </a:r>
          </a:p>
          <a:p>
            <a:pPr lvl="1"/>
            <a:r>
              <a:rPr lang="en-US" dirty="0">
                <a:latin typeface="+mj-lt"/>
              </a:rPr>
              <a:t>More complicated hardware delayed it</a:t>
            </a:r>
          </a:p>
          <a:p>
            <a:pPr lvl="1"/>
            <a:endParaRPr lang="en-US" dirty="0"/>
          </a:p>
        </p:txBody>
      </p:sp>
      <p:sp>
        <p:nvSpPr>
          <p:cNvPr id="4" name="Slide Number Placeholder 3">
            <a:extLst>
              <a:ext uri="{FF2B5EF4-FFF2-40B4-BE49-F238E27FC236}">
                <a16:creationId xmlns:a16="http://schemas.microsoft.com/office/drawing/2014/main" id="{C011F032-9014-4CC9-B485-A2A85506F7C8}"/>
              </a:ext>
            </a:extLst>
          </p:cNvPr>
          <p:cNvSpPr>
            <a:spLocks noGrp="1"/>
          </p:cNvSpPr>
          <p:nvPr>
            <p:ph type="sldNum" sz="quarter" idx="12"/>
          </p:nvPr>
        </p:nvSpPr>
        <p:spPr/>
        <p:txBody>
          <a:bodyPr/>
          <a:lstStyle/>
          <a:p>
            <a:fld id="{0778C724-3839-4D76-A707-B4C23905D055}" type="slidenum">
              <a:rPr lang="en-US" smtClean="0"/>
              <a:t>87</a:t>
            </a:fld>
            <a:endParaRPr lang="en-US"/>
          </a:p>
        </p:txBody>
      </p:sp>
      <p:pic>
        <p:nvPicPr>
          <p:cNvPr id="6" name="Picture 5">
            <a:extLst>
              <a:ext uri="{FF2B5EF4-FFF2-40B4-BE49-F238E27FC236}">
                <a16:creationId xmlns:a16="http://schemas.microsoft.com/office/drawing/2014/main" id="{F502A700-598A-45D1-8FAF-D31FAD8F0489}"/>
              </a:ext>
            </a:extLst>
          </p:cNvPr>
          <p:cNvPicPr>
            <a:picLocks noChangeAspect="1"/>
          </p:cNvPicPr>
          <p:nvPr/>
        </p:nvPicPr>
        <p:blipFill>
          <a:blip r:embed="rId2"/>
          <a:stretch>
            <a:fillRect/>
          </a:stretch>
        </p:blipFill>
        <p:spPr>
          <a:xfrm>
            <a:off x="7610466" y="2782704"/>
            <a:ext cx="4222848" cy="3710171"/>
          </a:xfrm>
          <a:prstGeom prst="rect">
            <a:avLst/>
          </a:prstGeom>
        </p:spPr>
      </p:pic>
    </p:spTree>
    <p:extLst>
      <p:ext uri="{BB962C8B-B14F-4D97-AF65-F5344CB8AC3E}">
        <p14:creationId xmlns:p14="http://schemas.microsoft.com/office/powerpoint/2010/main" val="2140289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D1958-A5BC-4853-9902-4F4C48B7DA08}"/>
              </a:ext>
            </a:extLst>
          </p:cNvPr>
          <p:cNvSpPr>
            <a:spLocks noGrp="1"/>
          </p:cNvSpPr>
          <p:nvPr>
            <p:ph type="title"/>
          </p:nvPr>
        </p:nvSpPr>
        <p:spPr/>
        <p:txBody>
          <a:bodyPr/>
          <a:lstStyle/>
          <a:p>
            <a:r>
              <a:rPr lang="en-US" dirty="0"/>
              <a:t>802.11a channels</a:t>
            </a:r>
          </a:p>
        </p:txBody>
      </p:sp>
      <p:sp>
        <p:nvSpPr>
          <p:cNvPr id="3" name="Content Placeholder 2">
            <a:extLst>
              <a:ext uri="{FF2B5EF4-FFF2-40B4-BE49-F238E27FC236}">
                <a16:creationId xmlns:a16="http://schemas.microsoft.com/office/drawing/2014/main" id="{C666B121-5956-40C3-BD5B-AE078D618C70}"/>
              </a:ext>
            </a:extLst>
          </p:cNvPr>
          <p:cNvSpPr>
            <a:spLocks noGrp="1"/>
          </p:cNvSpPr>
          <p:nvPr>
            <p:ph idx="1"/>
          </p:nvPr>
        </p:nvSpPr>
        <p:spPr>
          <a:xfrm>
            <a:off x="836194" y="1455974"/>
            <a:ext cx="10515600" cy="4351338"/>
          </a:xfrm>
        </p:spPr>
        <p:txBody>
          <a:bodyPr/>
          <a:lstStyle/>
          <a:p>
            <a:r>
              <a:rPr lang="en-US" dirty="0">
                <a:latin typeface="+mj-lt"/>
              </a:rPr>
              <a:t>802.11a did </a:t>
            </a:r>
            <a:r>
              <a:rPr lang="en-US" b="1" dirty="0">
                <a:latin typeface="+mj-lt"/>
              </a:rPr>
              <a:t>promote</a:t>
            </a:r>
            <a:r>
              <a:rPr lang="en-US" dirty="0">
                <a:latin typeface="+mj-lt"/>
              </a:rPr>
              <a:t> the use of 5 GHz band</a:t>
            </a:r>
          </a:p>
          <a:p>
            <a:pPr lvl="1"/>
            <a:r>
              <a:rPr lang="en-US" dirty="0">
                <a:latin typeface="+mj-lt"/>
              </a:rPr>
              <a:t>Several 20 MHz channels with no overlap </a:t>
            </a:r>
          </a:p>
          <a:p>
            <a:pPr lvl="1"/>
            <a:r>
              <a:rPr lang="en-US" dirty="0">
                <a:latin typeface="+mj-lt"/>
              </a:rPr>
              <a:t>Big increase from “three” channels of 2.4 GHz</a:t>
            </a:r>
          </a:p>
          <a:p>
            <a:pPr lvl="1"/>
            <a:r>
              <a:rPr lang="en-US" dirty="0">
                <a:latin typeface="+mj-lt"/>
              </a:rPr>
              <a:t>Various regional rules on a number of different channels</a:t>
            </a:r>
          </a:p>
          <a:p>
            <a:pPr lvl="2"/>
            <a:r>
              <a:rPr lang="en-US" dirty="0">
                <a:latin typeface="+mj-lt"/>
              </a:rPr>
              <a:t>Needs to avoid frequencies in use by existing radar deployments</a:t>
            </a:r>
          </a:p>
          <a:p>
            <a:pPr lvl="2"/>
            <a:r>
              <a:rPr lang="en-US" dirty="0">
                <a:latin typeface="+mj-lt"/>
              </a:rPr>
              <a:t>Orange channels aren’t used, except for enterprise</a:t>
            </a:r>
          </a:p>
        </p:txBody>
      </p:sp>
      <p:sp>
        <p:nvSpPr>
          <p:cNvPr id="4" name="Slide Number Placeholder 3">
            <a:extLst>
              <a:ext uri="{FF2B5EF4-FFF2-40B4-BE49-F238E27FC236}">
                <a16:creationId xmlns:a16="http://schemas.microsoft.com/office/drawing/2014/main" id="{C011F032-9014-4CC9-B485-A2A85506F7C8}"/>
              </a:ext>
            </a:extLst>
          </p:cNvPr>
          <p:cNvSpPr>
            <a:spLocks noGrp="1"/>
          </p:cNvSpPr>
          <p:nvPr>
            <p:ph type="sldNum" sz="quarter" idx="12"/>
          </p:nvPr>
        </p:nvSpPr>
        <p:spPr/>
        <p:txBody>
          <a:bodyPr/>
          <a:lstStyle/>
          <a:p>
            <a:fld id="{0778C724-3839-4D76-A707-B4C23905D055}" type="slidenum">
              <a:rPr lang="en-US" smtClean="0"/>
              <a:t>88</a:t>
            </a:fld>
            <a:endParaRPr lang="en-US"/>
          </a:p>
        </p:txBody>
      </p:sp>
      <p:grpSp>
        <p:nvGrpSpPr>
          <p:cNvPr id="6" name="Group 5">
            <a:extLst>
              <a:ext uri="{FF2B5EF4-FFF2-40B4-BE49-F238E27FC236}">
                <a16:creationId xmlns:a16="http://schemas.microsoft.com/office/drawing/2014/main" id="{2BB1417D-086C-4BC8-AEA2-CFE81FBD4308}"/>
              </a:ext>
            </a:extLst>
          </p:cNvPr>
          <p:cNvGrpSpPr/>
          <p:nvPr/>
        </p:nvGrpSpPr>
        <p:grpSpPr>
          <a:xfrm>
            <a:off x="1155138" y="3969478"/>
            <a:ext cx="9877712" cy="2202722"/>
            <a:chOff x="1029773" y="2533197"/>
            <a:chExt cx="9877712" cy="2202722"/>
          </a:xfrm>
        </p:grpSpPr>
        <p:pic>
          <p:nvPicPr>
            <p:cNvPr id="3074" name="Picture 2">
              <a:extLst>
                <a:ext uri="{FF2B5EF4-FFF2-40B4-BE49-F238E27FC236}">
                  <a16:creationId xmlns:a16="http://schemas.microsoft.com/office/drawing/2014/main" id="{7C0026E9-60E7-431B-8B74-65142587B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97" r="1359" b="44350"/>
            <a:stretch/>
          </p:blipFill>
          <p:spPr bwMode="auto">
            <a:xfrm>
              <a:off x="1029773" y="2533197"/>
              <a:ext cx="9877712" cy="22027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CBC65A-A324-47A0-8F92-3080D388DBB2}"/>
                </a:ext>
              </a:extLst>
            </p:cNvPr>
            <p:cNvSpPr/>
            <p:nvPr/>
          </p:nvSpPr>
          <p:spPr>
            <a:xfrm>
              <a:off x="10805885" y="3554819"/>
              <a:ext cx="1016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18605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89</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extLst>
              <p:ext uri="{D42A27DB-BD31-4B8C-83A1-F6EECF244321}">
                <p14:modId xmlns:p14="http://schemas.microsoft.com/office/powerpoint/2010/main" val="1990886411"/>
              </p:ext>
            </p:extLst>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b="0" dirty="0"/>
                        <a:t>802.11g</a:t>
                      </a:r>
                    </a:p>
                  </a:txBody>
                  <a:tcPr/>
                </a:tc>
                <a:tc>
                  <a:txBody>
                    <a:bodyPr/>
                    <a:lstStyle/>
                    <a:p>
                      <a:r>
                        <a:rPr lang="en-US" sz="2000" b="0" dirty="0"/>
                        <a:t>2003</a:t>
                      </a:r>
                    </a:p>
                  </a:txBody>
                  <a:tcPr/>
                </a:tc>
                <a:tc>
                  <a:txBody>
                    <a:bodyPr/>
                    <a:lstStyle/>
                    <a:p>
                      <a:r>
                        <a:rPr lang="en-US" sz="2000" b="0" dirty="0"/>
                        <a:t>2.4 GHz</a:t>
                      </a:r>
                    </a:p>
                  </a:txBody>
                  <a:tcPr/>
                </a:tc>
                <a:tc>
                  <a:txBody>
                    <a:bodyPr/>
                    <a:lstStyle/>
                    <a:p>
                      <a:r>
                        <a:rPr lang="en-US" sz="2000" b="0" dirty="0"/>
                        <a:t>OFDM</a:t>
                      </a:r>
                    </a:p>
                  </a:txBody>
                  <a:tcPr/>
                </a:tc>
                <a:tc>
                  <a:txBody>
                    <a:bodyPr/>
                    <a:lstStyle/>
                    <a:p>
                      <a:r>
                        <a:rPr lang="en-US" sz="2000" b="1" dirty="0"/>
                        <a:t>54 Mbps</a:t>
                      </a:r>
                    </a:p>
                  </a:txBody>
                  <a:tcPr/>
                </a:tc>
                <a:tc>
                  <a:txBody>
                    <a:bodyPr/>
                    <a:lstStyle/>
                    <a:p>
                      <a:r>
                        <a:rPr lang="en-US" sz="2000" b="1"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b="1" dirty="0"/>
                        <a:t>802.11n</a:t>
                      </a:r>
                    </a:p>
                  </a:txBody>
                  <a:tcPr/>
                </a:tc>
                <a:tc>
                  <a:txBody>
                    <a:bodyPr/>
                    <a:lstStyle/>
                    <a:p>
                      <a:r>
                        <a:rPr lang="en-US" sz="2000" b="1" dirty="0"/>
                        <a:t>2009</a:t>
                      </a:r>
                    </a:p>
                  </a:txBody>
                  <a:tcPr/>
                </a:tc>
                <a:tc>
                  <a:txBody>
                    <a:bodyPr/>
                    <a:lstStyle/>
                    <a:p>
                      <a:r>
                        <a:rPr lang="en-US" sz="2000" b="1" dirty="0"/>
                        <a:t>2.4/5 GHz</a:t>
                      </a:r>
                    </a:p>
                  </a:txBody>
                  <a:tcPr/>
                </a:tc>
                <a:tc>
                  <a:txBody>
                    <a:bodyPr/>
                    <a:lstStyle/>
                    <a:p>
                      <a:r>
                        <a:rPr lang="en-US" sz="2000" b="1"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dirty="0"/>
                        <a:t>802.11ac</a:t>
                      </a:r>
                    </a:p>
                  </a:txBody>
                  <a:tcPr/>
                </a:tc>
                <a:tc>
                  <a:txBody>
                    <a:bodyPr/>
                    <a:lstStyle/>
                    <a:p>
                      <a:r>
                        <a:rPr lang="en-US" sz="2000" dirty="0"/>
                        <a:t>2013</a:t>
                      </a:r>
                    </a:p>
                  </a:txBody>
                  <a:tcPr/>
                </a:tc>
                <a:tc>
                  <a:txBody>
                    <a:bodyPr/>
                    <a:lstStyle/>
                    <a:p>
                      <a:r>
                        <a:rPr lang="en-US" sz="2000" dirty="0"/>
                        <a:t>5 GHz</a:t>
                      </a:r>
                    </a:p>
                  </a:txBody>
                  <a:tcPr/>
                </a:tc>
                <a:tc>
                  <a:txBody>
                    <a:bodyPr/>
                    <a:lstStyle/>
                    <a:p>
                      <a:r>
                        <a:rPr lang="en-US" sz="2000" dirty="0"/>
                        <a:t>OFDM + MU-MIMO</a:t>
                      </a:r>
                      <a:r>
                        <a:rPr lang="en-US" sz="1800" dirty="0"/>
                        <a:t> (downlink only)</a:t>
                      </a:r>
                      <a:endParaRPr lang="en-US" sz="2000"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3051416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Two different communication modes in BLE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latin typeface="+mj-lt"/>
              </a:rPr>
              <a:t>Advertising</a:t>
            </a:r>
          </a:p>
          <a:p>
            <a:pPr lvl="1"/>
            <a:r>
              <a:rPr lang="en-US" dirty="0">
                <a:latin typeface="+mj-lt"/>
              </a:rPr>
              <a:t>Discovery</a:t>
            </a:r>
          </a:p>
          <a:p>
            <a:pPr lvl="1"/>
            <a:r>
              <a:rPr lang="en-US" dirty="0">
                <a:latin typeface="+mj-lt"/>
              </a:rPr>
              <a:t>Advertisements – broadcast messages indicating device details</a:t>
            </a:r>
          </a:p>
          <a:p>
            <a:pPr lvl="1"/>
            <a:r>
              <a:rPr lang="en-US" dirty="0">
                <a:latin typeface="+mj-lt"/>
              </a:rPr>
              <a:t>Ephemeral, </a:t>
            </a:r>
            <a:r>
              <a:rPr lang="en-US" dirty="0" err="1">
                <a:latin typeface="+mj-lt"/>
              </a:rPr>
              <a:t>uni</a:t>
            </a:r>
            <a:r>
              <a:rPr lang="en-US" dirty="0">
                <a:latin typeface="+mj-lt"/>
              </a:rPr>
              <a:t>-directional communication from Advertiser to Scanner(s)</a:t>
            </a:r>
          </a:p>
          <a:p>
            <a:pPr lvl="1"/>
            <a:r>
              <a:rPr lang="en-US" dirty="0">
                <a:latin typeface="+mj-lt"/>
              </a:rPr>
              <a:t>ALOHA access control</a:t>
            </a:r>
          </a:p>
          <a:p>
            <a:pPr lvl="1"/>
            <a:endParaRPr lang="en-US" dirty="0">
              <a:latin typeface="+mj-lt"/>
            </a:endParaRPr>
          </a:p>
          <a:p>
            <a:r>
              <a:rPr lang="en-US" dirty="0">
                <a:latin typeface="+mj-lt"/>
              </a:rPr>
              <a:t>Connections</a:t>
            </a:r>
          </a:p>
          <a:p>
            <a:pPr lvl="1"/>
            <a:r>
              <a:rPr lang="en-US" dirty="0">
                <a:latin typeface="+mj-lt"/>
              </a:rPr>
              <a:t>Interaction</a:t>
            </a:r>
          </a:p>
          <a:p>
            <a:pPr lvl="1"/>
            <a:r>
              <a:rPr lang="en-US" dirty="0">
                <a:latin typeface="+mj-lt"/>
              </a:rPr>
              <a:t>Bi-directional communication between Peripheral and Central</a:t>
            </a:r>
          </a:p>
          <a:p>
            <a:pPr lvl="1"/>
            <a:r>
              <a:rPr lang="en-US" dirty="0">
                <a:latin typeface="+mj-lt"/>
              </a:rPr>
              <a:t>Maintained for some duration</a:t>
            </a:r>
          </a:p>
          <a:p>
            <a:pPr lvl="1"/>
            <a:r>
              <a:rPr lang="en-US" dirty="0">
                <a:latin typeface="+mj-lt"/>
              </a:rPr>
              <a:t>TDMA access control</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9</a:t>
            </a:fld>
            <a:endParaRPr lang="en-US" dirty="0"/>
          </a:p>
        </p:txBody>
      </p:sp>
    </p:spTree>
    <p:extLst>
      <p:ext uri="{BB962C8B-B14F-4D97-AF65-F5344CB8AC3E}">
        <p14:creationId xmlns:p14="http://schemas.microsoft.com/office/powerpoint/2010/main" val="249346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D7FB-4037-4069-A0B1-F794F21FF458}"/>
              </a:ext>
            </a:extLst>
          </p:cNvPr>
          <p:cNvSpPr>
            <a:spLocks noGrp="1"/>
          </p:cNvSpPr>
          <p:nvPr>
            <p:ph type="title"/>
          </p:nvPr>
        </p:nvSpPr>
        <p:spPr/>
        <p:txBody>
          <a:bodyPr/>
          <a:lstStyle/>
          <a:p>
            <a:r>
              <a:rPr lang="en-US" dirty="0"/>
              <a:t>How do we increase throughput?</a:t>
            </a:r>
          </a:p>
        </p:txBody>
      </p:sp>
      <p:sp>
        <p:nvSpPr>
          <p:cNvPr id="3" name="Content Placeholder 2">
            <a:extLst>
              <a:ext uri="{FF2B5EF4-FFF2-40B4-BE49-F238E27FC236}">
                <a16:creationId xmlns:a16="http://schemas.microsoft.com/office/drawing/2014/main" id="{5D7C0394-542A-4B31-98E4-240F889415F7}"/>
              </a:ext>
            </a:extLst>
          </p:cNvPr>
          <p:cNvSpPr>
            <a:spLocks noGrp="1"/>
          </p:cNvSpPr>
          <p:nvPr>
            <p:ph idx="1"/>
          </p:nvPr>
        </p:nvSpPr>
        <p:spPr/>
        <p:txBody>
          <a:bodyPr/>
          <a:lstStyle/>
          <a:p>
            <a:r>
              <a:rPr lang="en-US" dirty="0">
                <a:latin typeface="+mj-lt"/>
              </a:rPr>
              <a:t>Wired world</a:t>
            </a:r>
          </a:p>
          <a:p>
            <a:pPr lvl="1"/>
            <a:r>
              <a:rPr lang="en-US" dirty="0">
                <a:latin typeface="+mj-lt"/>
              </a:rPr>
              <a:t>Add more wires in parallel</a:t>
            </a:r>
          </a:p>
          <a:p>
            <a:pPr lvl="1"/>
            <a:endParaRPr lang="en-US" dirty="0">
              <a:latin typeface="+mj-lt"/>
            </a:endParaRPr>
          </a:p>
          <a:p>
            <a:pPr lvl="1"/>
            <a:endParaRPr lang="en-US" dirty="0">
              <a:latin typeface="+mj-lt"/>
            </a:endParaRPr>
          </a:p>
          <a:p>
            <a:pPr lvl="1"/>
            <a:endParaRPr lang="en-US" dirty="0">
              <a:latin typeface="+mj-lt"/>
            </a:endParaRPr>
          </a:p>
          <a:p>
            <a:r>
              <a:rPr lang="en-US" dirty="0">
                <a:latin typeface="+mj-lt"/>
              </a:rPr>
              <a:t>Wireless world</a:t>
            </a:r>
          </a:p>
          <a:p>
            <a:pPr lvl="1"/>
            <a:r>
              <a:rPr lang="en-US" dirty="0">
                <a:latin typeface="+mj-lt"/>
              </a:rPr>
              <a:t>Add more antennas?</a:t>
            </a:r>
          </a:p>
        </p:txBody>
      </p:sp>
      <p:sp>
        <p:nvSpPr>
          <p:cNvPr id="4" name="Slide Number Placeholder 3">
            <a:extLst>
              <a:ext uri="{FF2B5EF4-FFF2-40B4-BE49-F238E27FC236}">
                <a16:creationId xmlns:a16="http://schemas.microsoft.com/office/drawing/2014/main" id="{4CB9C219-3288-4EC9-8897-3AE1B18AC581}"/>
              </a:ext>
            </a:extLst>
          </p:cNvPr>
          <p:cNvSpPr>
            <a:spLocks noGrp="1"/>
          </p:cNvSpPr>
          <p:nvPr>
            <p:ph type="sldNum" sz="quarter" idx="12"/>
          </p:nvPr>
        </p:nvSpPr>
        <p:spPr/>
        <p:txBody>
          <a:bodyPr/>
          <a:lstStyle/>
          <a:p>
            <a:fld id="{0778C724-3839-4D76-A707-B4C23905D055}" type="slidenum">
              <a:rPr lang="en-US" smtClean="0"/>
              <a:t>90</a:t>
            </a:fld>
            <a:endParaRPr lang="en-US"/>
          </a:p>
        </p:txBody>
      </p:sp>
      <p:pic>
        <p:nvPicPr>
          <p:cNvPr id="6" name="Picture 5">
            <a:extLst>
              <a:ext uri="{FF2B5EF4-FFF2-40B4-BE49-F238E27FC236}">
                <a16:creationId xmlns:a16="http://schemas.microsoft.com/office/drawing/2014/main" id="{C9ED0CA0-7EF5-4581-B093-D112D2BE4471}"/>
              </a:ext>
            </a:extLst>
          </p:cNvPr>
          <p:cNvPicPr>
            <a:picLocks noChangeAspect="1"/>
          </p:cNvPicPr>
          <p:nvPr/>
        </p:nvPicPr>
        <p:blipFill>
          <a:blip r:embed="rId2"/>
          <a:stretch>
            <a:fillRect/>
          </a:stretch>
        </p:blipFill>
        <p:spPr>
          <a:xfrm>
            <a:off x="5805096" y="1747060"/>
            <a:ext cx="5611008" cy="3600953"/>
          </a:xfrm>
          <a:prstGeom prst="rect">
            <a:avLst/>
          </a:prstGeom>
        </p:spPr>
      </p:pic>
    </p:spTree>
    <p:extLst>
      <p:ext uri="{BB962C8B-B14F-4D97-AF65-F5344CB8AC3E}">
        <p14:creationId xmlns:p14="http://schemas.microsoft.com/office/powerpoint/2010/main" val="3320193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607E-7C64-461F-8EC8-340FF41ADCDB}"/>
              </a:ext>
            </a:extLst>
          </p:cNvPr>
          <p:cNvSpPr>
            <a:spLocks noGrp="1"/>
          </p:cNvSpPr>
          <p:nvPr>
            <p:ph type="title"/>
          </p:nvPr>
        </p:nvSpPr>
        <p:spPr/>
        <p:txBody>
          <a:bodyPr/>
          <a:lstStyle/>
          <a:p>
            <a:r>
              <a:rPr lang="en-US" dirty="0"/>
              <a:t>MIMO – Multiple In Multiple Out</a:t>
            </a:r>
          </a:p>
        </p:txBody>
      </p:sp>
      <p:sp>
        <p:nvSpPr>
          <p:cNvPr id="3" name="Content Placeholder 2">
            <a:extLst>
              <a:ext uri="{FF2B5EF4-FFF2-40B4-BE49-F238E27FC236}">
                <a16:creationId xmlns:a16="http://schemas.microsoft.com/office/drawing/2014/main" id="{DA1DF9AC-7B10-4E39-BBC4-AF904AE3E97D}"/>
              </a:ext>
            </a:extLst>
          </p:cNvPr>
          <p:cNvSpPr>
            <a:spLocks noGrp="1"/>
          </p:cNvSpPr>
          <p:nvPr>
            <p:ph idx="1"/>
          </p:nvPr>
        </p:nvSpPr>
        <p:spPr>
          <a:xfrm>
            <a:off x="789178" y="2847232"/>
            <a:ext cx="10972800" cy="3784600"/>
          </a:xfrm>
        </p:spPr>
        <p:txBody>
          <a:bodyPr>
            <a:normAutofit lnSpcReduction="10000"/>
          </a:bodyPr>
          <a:lstStyle/>
          <a:p>
            <a:r>
              <a:rPr lang="en-US" dirty="0">
                <a:latin typeface="+mj-lt"/>
              </a:rPr>
              <a:t>N x M subchannels can be used to send data simultaneously</a:t>
            </a:r>
          </a:p>
          <a:p>
            <a:pPr lvl="1"/>
            <a:r>
              <a:rPr lang="en-US" dirty="0">
                <a:latin typeface="+mj-lt"/>
              </a:rPr>
              <a:t>Huge boost in data throughput</a:t>
            </a:r>
          </a:p>
          <a:p>
            <a:pPr lvl="1"/>
            <a:r>
              <a:rPr lang="en-US" dirty="0">
                <a:latin typeface="+mj-lt"/>
              </a:rPr>
              <a:t>Antenna diversity adds to reliability as well</a:t>
            </a:r>
          </a:p>
          <a:p>
            <a:pPr lvl="1"/>
            <a:endParaRPr lang="en-US" dirty="0">
              <a:latin typeface="+mj-lt"/>
            </a:endParaRPr>
          </a:p>
          <a:p>
            <a:r>
              <a:rPr lang="en-US" dirty="0">
                <a:latin typeface="+mj-lt"/>
              </a:rPr>
              <a:t>The signals may interfere with each other</a:t>
            </a:r>
          </a:p>
          <a:p>
            <a:pPr lvl="1"/>
            <a:r>
              <a:rPr lang="en-US" dirty="0">
                <a:latin typeface="+mj-lt"/>
              </a:rPr>
              <a:t>But receiving all of them allows the data to be recovered</a:t>
            </a:r>
          </a:p>
          <a:p>
            <a:pPr lvl="1"/>
            <a:endParaRPr lang="en-US" dirty="0">
              <a:latin typeface="+mj-lt"/>
            </a:endParaRPr>
          </a:p>
          <a:p>
            <a:r>
              <a:rPr lang="en-US" dirty="0">
                <a:latin typeface="+mj-lt"/>
              </a:rPr>
              <a:t>Beamforming</a:t>
            </a:r>
          </a:p>
          <a:p>
            <a:pPr lvl="1"/>
            <a:r>
              <a:rPr lang="en-US" dirty="0">
                <a:latin typeface="+mj-lt"/>
              </a:rPr>
              <a:t>Use interactions between array of antennas to focus energy on the receiver</a:t>
            </a:r>
          </a:p>
        </p:txBody>
      </p:sp>
      <p:sp>
        <p:nvSpPr>
          <p:cNvPr id="4" name="Slide Number Placeholder 3">
            <a:extLst>
              <a:ext uri="{FF2B5EF4-FFF2-40B4-BE49-F238E27FC236}">
                <a16:creationId xmlns:a16="http://schemas.microsoft.com/office/drawing/2014/main" id="{245B4153-A746-4D2D-B38F-07792FFF2948}"/>
              </a:ext>
            </a:extLst>
          </p:cNvPr>
          <p:cNvSpPr>
            <a:spLocks noGrp="1"/>
          </p:cNvSpPr>
          <p:nvPr>
            <p:ph type="sldNum" sz="quarter" idx="12"/>
          </p:nvPr>
        </p:nvSpPr>
        <p:spPr/>
        <p:txBody>
          <a:bodyPr/>
          <a:lstStyle/>
          <a:p>
            <a:fld id="{0778C724-3839-4D76-A707-B4C23905D055}" type="slidenum">
              <a:rPr lang="en-US" smtClean="0"/>
              <a:t>91</a:t>
            </a:fld>
            <a:endParaRPr lang="en-US"/>
          </a:p>
        </p:txBody>
      </p:sp>
      <p:pic>
        <p:nvPicPr>
          <p:cNvPr id="8" name="Picture 7">
            <a:extLst>
              <a:ext uri="{FF2B5EF4-FFF2-40B4-BE49-F238E27FC236}">
                <a16:creationId xmlns:a16="http://schemas.microsoft.com/office/drawing/2014/main" id="{6817C8D6-DD22-4EF5-B1CF-5357157EE010}"/>
              </a:ext>
            </a:extLst>
          </p:cNvPr>
          <p:cNvPicPr>
            <a:picLocks noChangeAspect="1"/>
          </p:cNvPicPr>
          <p:nvPr/>
        </p:nvPicPr>
        <p:blipFill>
          <a:blip r:embed="rId2"/>
          <a:stretch>
            <a:fillRect/>
          </a:stretch>
        </p:blipFill>
        <p:spPr>
          <a:xfrm>
            <a:off x="2798544" y="1414172"/>
            <a:ext cx="4575341" cy="1316328"/>
          </a:xfrm>
          <a:prstGeom prst="rect">
            <a:avLst/>
          </a:prstGeom>
        </p:spPr>
      </p:pic>
      <p:pic>
        <p:nvPicPr>
          <p:cNvPr id="9" name="Picture 2" descr="Image result for wifi router">
            <a:extLst>
              <a:ext uri="{FF2B5EF4-FFF2-40B4-BE49-F238E27FC236}">
                <a16:creationId xmlns:a16="http://schemas.microsoft.com/office/drawing/2014/main" id="{9AAD37C1-FDC7-4CA3-9299-8FCABCF91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697" y="0"/>
            <a:ext cx="27305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180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7C2B-99D9-44DE-9EF9-BBCCD356F0F6}"/>
              </a:ext>
            </a:extLst>
          </p:cNvPr>
          <p:cNvSpPr>
            <a:spLocks noGrp="1"/>
          </p:cNvSpPr>
          <p:nvPr>
            <p:ph type="title"/>
          </p:nvPr>
        </p:nvSpPr>
        <p:spPr/>
        <p:txBody>
          <a:bodyPr/>
          <a:lstStyle/>
          <a:p>
            <a:r>
              <a:rPr lang="en-US" dirty="0"/>
              <a:t>Expandable bandwidth</a:t>
            </a:r>
          </a:p>
        </p:txBody>
      </p:sp>
      <p:sp>
        <p:nvSpPr>
          <p:cNvPr id="3" name="Content Placeholder 2">
            <a:extLst>
              <a:ext uri="{FF2B5EF4-FFF2-40B4-BE49-F238E27FC236}">
                <a16:creationId xmlns:a16="http://schemas.microsoft.com/office/drawing/2014/main" id="{5D56D590-0285-4C14-8A28-378DC5083D23}"/>
              </a:ext>
            </a:extLst>
          </p:cNvPr>
          <p:cNvSpPr>
            <a:spLocks noGrp="1"/>
          </p:cNvSpPr>
          <p:nvPr>
            <p:ph idx="1"/>
          </p:nvPr>
        </p:nvSpPr>
        <p:spPr>
          <a:xfrm>
            <a:off x="836194" y="1546765"/>
            <a:ext cx="10515600" cy="4351338"/>
          </a:xfrm>
        </p:spPr>
        <p:txBody>
          <a:bodyPr/>
          <a:lstStyle/>
          <a:p>
            <a:r>
              <a:rPr lang="en-US" dirty="0">
                <a:latin typeface="+mj-lt"/>
              </a:rPr>
              <a:t>OFDM allows many subcarriers within a channel to be used at once</a:t>
            </a:r>
          </a:p>
          <a:p>
            <a:pPr lvl="1"/>
            <a:r>
              <a:rPr lang="en-US" dirty="0">
                <a:latin typeface="+mj-lt"/>
              </a:rPr>
              <a:t>Throughput scales with the amount of bandwidth available</a:t>
            </a:r>
          </a:p>
          <a:p>
            <a:pPr lvl="1"/>
            <a:r>
              <a:rPr lang="en-US" dirty="0">
                <a:latin typeface="+mj-lt"/>
              </a:rPr>
              <a:t>Allow larger 40 MHz channels to be used</a:t>
            </a:r>
          </a:p>
          <a:p>
            <a:pPr lvl="1"/>
            <a:endParaRPr lang="en-US" dirty="0"/>
          </a:p>
          <a:p>
            <a:endParaRPr lang="en-US" dirty="0"/>
          </a:p>
        </p:txBody>
      </p:sp>
      <p:sp>
        <p:nvSpPr>
          <p:cNvPr id="4" name="Slide Number Placeholder 3">
            <a:extLst>
              <a:ext uri="{FF2B5EF4-FFF2-40B4-BE49-F238E27FC236}">
                <a16:creationId xmlns:a16="http://schemas.microsoft.com/office/drawing/2014/main" id="{283B0728-88DD-42AE-9B18-2C336C72A354}"/>
              </a:ext>
            </a:extLst>
          </p:cNvPr>
          <p:cNvSpPr>
            <a:spLocks noGrp="1"/>
          </p:cNvSpPr>
          <p:nvPr>
            <p:ph type="sldNum" sz="quarter" idx="12"/>
          </p:nvPr>
        </p:nvSpPr>
        <p:spPr/>
        <p:txBody>
          <a:bodyPr/>
          <a:lstStyle/>
          <a:p>
            <a:fld id="{0778C724-3839-4D76-A707-B4C23905D055}" type="slidenum">
              <a:rPr lang="en-US" smtClean="0"/>
              <a:t>92</a:t>
            </a:fld>
            <a:endParaRPr lang="en-US"/>
          </a:p>
        </p:txBody>
      </p:sp>
      <p:pic>
        <p:nvPicPr>
          <p:cNvPr id="6146" name="Picture 2">
            <a:extLst>
              <a:ext uri="{FF2B5EF4-FFF2-40B4-BE49-F238E27FC236}">
                <a16:creationId xmlns:a16="http://schemas.microsoft.com/office/drawing/2014/main" id="{32FE87E4-B214-432D-90FD-AF545DD87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408"/>
          <a:stretch/>
        </p:blipFill>
        <p:spPr bwMode="auto">
          <a:xfrm>
            <a:off x="3344444" y="3096883"/>
            <a:ext cx="5499100" cy="3442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602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ED67-0E5C-4313-A563-C78BB837A10F}"/>
              </a:ext>
            </a:extLst>
          </p:cNvPr>
          <p:cNvSpPr>
            <a:spLocks noGrp="1"/>
          </p:cNvSpPr>
          <p:nvPr>
            <p:ph type="title"/>
          </p:nvPr>
        </p:nvSpPr>
        <p:spPr/>
        <p:txBody>
          <a:bodyPr/>
          <a:lstStyle/>
          <a:p>
            <a:r>
              <a:rPr lang="en-US" dirty="0"/>
              <a:t>802.11n (2009)</a:t>
            </a:r>
          </a:p>
        </p:txBody>
      </p:sp>
      <p:sp>
        <p:nvSpPr>
          <p:cNvPr id="3" name="Content Placeholder 2">
            <a:extLst>
              <a:ext uri="{FF2B5EF4-FFF2-40B4-BE49-F238E27FC236}">
                <a16:creationId xmlns:a16="http://schemas.microsoft.com/office/drawing/2014/main" id="{8BC93CDE-C0D7-4459-BECC-4CA996050EA8}"/>
              </a:ext>
            </a:extLst>
          </p:cNvPr>
          <p:cNvSpPr>
            <a:spLocks noGrp="1"/>
          </p:cNvSpPr>
          <p:nvPr>
            <p:ph idx="1"/>
          </p:nvPr>
        </p:nvSpPr>
        <p:spPr/>
        <p:txBody>
          <a:bodyPr>
            <a:normAutofit lnSpcReduction="10000"/>
          </a:bodyPr>
          <a:lstStyle/>
          <a:p>
            <a:r>
              <a:rPr lang="en-US" dirty="0">
                <a:latin typeface="+mj-lt"/>
              </a:rPr>
              <a:t>Supports OFDM and MIMO on 2.4 GHz and 5 GHz</a:t>
            </a:r>
          </a:p>
          <a:p>
            <a:pPr lvl="1"/>
            <a:endParaRPr lang="en-US" dirty="0">
              <a:latin typeface="+mj-lt"/>
            </a:endParaRPr>
          </a:p>
          <a:p>
            <a:r>
              <a:rPr lang="en-US" dirty="0">
                <a:latin typeface="+mj-lt"/>
              </a:rPr>
              <a:t>Supports 20 MHz and 40 MHz channels</a:t>
            </a:r>
          </a:p>
          <a:p>
            <a:pPr lvl="1"/>
            <a:r>
              <a:rPr lang="en-US" dirty="0">
                <a:latin typeface="+mj-lt"/>
              </a:rPr>
              <a:t>Easier to create large channels in 5 GHz band</a:t>
            </a:r>
          </a:p>
          <a:p>
            <a:pPr lvl="1"/>
            <a:endParaRPr lang="en-US" dirty="0">
              <a:latin typeface="+mj-lt"/>
            </a:endParaRPr>
          </a:p>
          <a:p>
            <a:r>
              <a:rPr lang="en-US" dirty="0">
                <a:latin typeface="+mj-lt"/>
              </a:rPr>
              <a:t>Backwards compatible with 802.11g (tries not to be with 802.11b)</a:t>
            </a:r>
          </a:p>
          <a:p>
            <a:pPr lvl="1"/>
            <a:endParaRPr lang="en-US" dirty="0">
              <a:latin typeface="+mj-lt"/>
            </a:endParaRPr>
          </a:p>
          <a:p>
            <a:r>
              <a:rPr lang="en-US" dirty="0">
                <a:latin typeface="+mj-lt"/>
              </a:rPr>
              <a:t>Wildly successful</a:t>
            </a:r>
          </a:p>
          <a:p>
            <a:pPr lvl="1"/>
            <a:r>
              <a:rPr lang="en-US" dirty="0">
                <a:latin typeface="+mj-lt"/>
              </a:rPr>
              <a:t>Still the 2.4 GHz band protocol (802.11ac is 5 GHz only)</a:t>
            </a:r>
          </a:p>
          <a:p>
            <a:pPr lvl="1"/>
            <a:r>
              <a:rPr lang="en-US" dirty="0">
                <a:latin typeface="+mj-lt"/>
              </a:rPr>
              <a:t>A little less than half of the networks visible to me are still 802.11n</a:t>
            </a:r>
          </a:p>
          <a:p>
            <a:pPr lvl="1"/>
            <a:r>
              <a:rPr lang="en-US" dirty="0">
                <a:latin typeface="+mj-lt"/>
              </a:rPr>
              <a:t>My apartment “building </a:t>
            </a:r>
            <a:r>
              <a:rPr lang="en-US" dirty="0" err="1">
                <a:latin typeface="+mj-lt"/>
              </a:rPr>
              <a:t>WiFi</a:t>
            </a:r>
            <a:r>
              <a:rPr lang="en-US" dirty="0">
                <a:latin typeface="+mj-lt"/>
              </a:rPr>
              <a:t>” is still 802.11g…</a:t>
            </a:r>
          </a:p>
        </p:txBody>
      </p:sp>
      <p:sp>
        <p:nvSpPr>
          <p:cNvPr id="4" name="Slide Number Placeholder 3">
            <a:extLst>
              <a:ext uri="{FF2B5EF4-FFF2-40B4-BE49-F238E27FC236}">
                <a16:creationId xmlns:a16="http://schemas.microsoft.com/office/drawing/2014/main" id="{692AE387-8574-41BC-803D-0B6C6ECEE58F}"/>
              </a:ext>
            </a:extLst>
          </p:cNvPr>
          <p:cNvSpPr>
            <a:spLocks noGrp="1"/>
          </p:cNvSpPr>
          <p:nvPr>
            <p:ph type="sldNum" sz="quarter" idx="12"/>
          </p:nvPr>
        </p:nvSpPr>
        <p:spPr/>
        <p:txBody>
          <a:bodyPr/>
          <a:lstStyle/>
          <a:p>
            <a:fld id="{0778C724-3839-4D76-A707-B4C23905D055}" type="slidenum">
              <a:rPr lang="en-US" smtClean="0"/>
              <a:t>93</a:t>
            </a:fld>
            <a:endParaRPr lang="en-US"/>
          </a:p>
        </p:txBody>
      </p:sp>
    </p:spTree>
    <p:extLst>
      <p:ext uri="{BB962C8B-B14F-4D97-AF65-F5344CB8AC3E}">
        <p14:creationId xmlns:p14="http://schemas.microsoft.com/office/powerpoint/2010/main" val="33126880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ED67-0E5C-4313-A563-C78BB837A10F}"/>
              </a:ext>
            </a:extLst>
          </p:cNvPr>
          <p:cNvSpPr>
            <a:spLocks noGrp="1"/>
          </p:cNvSpPr>
          <p:nvPr>
            <p:ph type="title"/>
          </p:nvPr>
        </p:nvSpPr>
        <p:spPr>
          <a:xfrm>
            <a:off x="804182" y="-91671"/>
            <a:ext cx="10515600" cy="1325563"/>
          </a:xfrm>
        </p:spPr>
        <p:txBody>
          <a:bodyPr/>
          <a:lstStyle/>
          <a:p>
            <a:r>
              <a:rPr lang="en-US" dirty="0"/>
              <a:t>802.11n modulation and coding schemes</a:t>
            </a:r>
          </a:p>
        </p:txBody>
      </p:sp>
      <p:sp>
        <p:nvSpPr>
          <p:cNvPr id="4" name="Slide Number Placeholder 3">
            <a:extLst>
              <a:ext uri="{FF2B5EF4-FFF2-40B4-BE49-F238E27FC236}">
                <a16:creationId xmlns:a16="http://schemas.microsoft.com/office/drawing/2014/main" id="{692AE387-8574-41BC-803D-0B6C6ECEE58F}"/>
              </a:ext>
            </a:extLst>
          </p:cNvPr>
          <p:cNvSpPr>
            <a:spLocks noGrp="1"/>
          </p:cNvSpPr>
          <p:nvPr>
            <p:ph type="sldNum" sz="quarter" idx="12"/>
          </p:nvPr>
        </p:nvSpPr>
        <p:spPr/>
        <p:txBody>
          <a:bodyPr/>
          <a:lstStyle/>
          <a:p>
            <a:fld id="{0778C724-3839-4D76-A707-B4C23905D055}" type="slidenum">
              <a:rPr lang="en-US" smtClean="0"/>
              <a:t>94</a:t>
            </a:fld>
            <a:endParaRPr lang="en-US"/>
          </a:p>
        </p:txBody>
      </p:sp>
      <p:pic>
        <p:nvPicPr>
          <p:cNvPr id="6" name="Picture 5">
            <a:extLst>
              <a:ext uri="{FF2B5EF4-FFF2-40B4-BE49-F238E27FC236}">
                <a16:creationId xmlns:a16="http://schemas.microsoft.com/office/drawing/2014/main" id="{0DFD45B6-9365-456B-9F6B-FFA9EF2C4A0B}"/>
              </a:ext>
            </a:extLst>
          </p:cNvPr>
          <p:cNvPicPr>
            <a:picLocks noChangeAspect="1"/>
          </p:cNvPicPr>
          <p:nvPr/>
        </p:nvPicPr>
        <p:blipFill rotWithShape="1">
          <a:blip r:embed="rId2"/>
          <a:srcRect b="33837"/>
          <a:stretch/>
        </p:blipFill>
        <p:spPr>
          <a:xfrm>
            <a:off x="607596" y="914401"/>
            <a:ext cx="5454386" cy="5562599"/>
          </a:xfrm>
          <a:prstGeom prst="rect">
            <a:avLst/>
          </a:prstGeom>
        </p:spPr>
      </p:pic>
      <p:pic>
        <p:nvPicPr>
          <p:cNvPr id="8" name="Picture 7">
            <a:extLst>
              <a:ext uri="{FF2B5EF4-FFF2-40B4-BE49-F238E27FC236}">
                <a16:creationId xmlns:a16="http://schemas.microsoft.com/office/drawing/2014/main" id="{072B490F-C2EB-4B08-92C9-B2C5AF968AE0}"/>
              </a:ext>
            </a:extLst>
          </p:cNvPr>
          <p:cNvPicPr>
            <a:picLocks noChangeAspect="1"/>
          </p:cNvPicPr>
          <p:nvPr/>
        </p:nvPicPr>
        <p:blipFill rotWithShape="1">
          <a:blip r:embed="rId2"/>
          <a:srcRect t="66163"/>
          <a:stretch/>
        </p:blipFill>
        <p:spPr>
          <a:xfrm>
            <a:off x="6126008" y="1765299"/>
            <a:ext cx="5454386" cy="2844801"/>
          </a:xfrm>
          <a:prstGeom prst="rect">
            <a:avLst/>
          </a:prstGeom>
        </p:spPr>
      </p:pic>
      <p:pic>
        <p:nvPicPr>
          <p:cNvPr id="9" name="Picture 8">
            <a:extLst>
              <a:ext uri="{FF2B5EF4-FFF2-40B4-BE49-F238E27FC236}">
                <a16:creationId xmlns:a16="http://schemas.microsoft.com/office/drawing/2014/main" id="{A4876C98-7112-4788-ADC4-B49C28D1EBA9}"/>
              </a:ext>
            </a:extLst>
          </p:cNvPr>
          <p:cNvPicPr>
            <a:picLocks noChangeAspect="1"/>
          </p:cNvPicPr>
          <p:nvPr/>
        </p:nvPicPr>
        <p:blipFill rotWithShape="1">
          <a:blip r:embed="rId2"/>
          <a:srcRect t="1662" b="89728"/>
          <a:stretch/>
        </p:blipFill>
        <p:spPr>
          <a:xfrm>
            <a:off x="6126008" y="1041399"/>
            <a:ext cx="5454386" cy="723899"/>
          </a:xfrm>
          <a:prstGeom prst="rect">
            <a:avLst/>
          </a:prstGeom>
        </p:spPr>
      </p:pic>
      <p:sp>
        <p:nvSpPr>
          <p:cNvPr id="10" name="TextBox 9">
            <a:extLst>
              <a:ext uri="{FF2B5EF4-FFF2-40B4-BE49-F238E27FC236}">
                <a16:creationId xmlns:a16="http://schemas.microsoft.com/office/drawing/2014/main" id="{882F4284-CF4C-40AC-97B2-53EC96403520}"/>
              </a:ext>
            </a:extLst>
          </p:cNvPr>
          <p:cNvSpPr txBox="1"/>
          <p:nvPr/>
        </p:nvSpPr>
        <p:spPr>
          <a:xfrm>
            <a:off x="6400800" y="5170270"/>
            <a:ext cx="4597400" cy="923330"/>
          </a:xfrm>
          <a:prstGeom prst="rect">
            <a:avLst/>
          </a:prstGeom>
          <a:noFill/>
        </p:spPr>
        <p:txBody>
          <a:bodyPr wrap="square" rtlCol="0">
            <a:spAutoFit/>
          </a:bodyPr>
          <a:lstStyle/>
          <a:p>
            <a:r>
              <a:rPr lang="en-US" dirty="0"/>
              <a:t>MCS – Modulation and Coding Scheme</a:t>
            </a:r>
          </a:p>
          <a:p>
            <a:r>
              <a:rPr lang="en-US" dirty="0"/>
              <a:t>GI – Guard Interval: delay between transmitted symbols</a:t>
            </a:r>
          </a:p>
        </p:txBody>
      </p:sp>
    </p:spTree>
    <p:extLst>
      <p:ext uri="{BB962C8B-B14F-4D97-AF65-F5344CB8AC3E}">
        <p14:creationId xmlns:p14="http://schemas.microsoft.com/office/powerpoint/2010/main" val="6251635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64E-B8F1-4B0D-B92B-BCC9D93EE157}"/>
              </a:ext>
            </a:extLst>
          </p:cNvPr>
          <p:cNvSpPr>
            <a:spLocks noGrp="1"/>
          </p:cNvSpPr>
          <p:nvPr>
            <p:ph type="title"/>
          </p:nvPr>
        </p:nvSpPr>
        <p:spPr>
          <a:xfrm>
            <a:off x="607595" y="23018"/>
            <a:ext cx="10515600" cy="1325563"/>
          </a:xfrm>
        </p:spPr>
        <p:txBody>
          <a:bodyPr/>
          <a:lstStyle/>
          <a:p>
            <a:r>
              <a:rPr lang="en-US" dirty="0"/>
              <a:t>Major amendments</a:t>
            </a:r>
          </a:p>
        </p:txBody>
      </p:sp>
      <p:sp>
        <p:nvSpPr>
          <p:cNvPr id="3" name="Content Placeholder 2">
            <a:extLst>
              <a:ext uri="{FF2B5EF4-FFF2-40B4-BE49-F238E27FC236}">
                <a16:creationId xmlns:a16="http://schemas.microsoft.com/office/drawing/2014/main" id="{8F5A8CE3-857E-4176-B412-C223C382B130}"/>
              </a:ext>
            </a:extLst>
          </p:cNvPr>
          <p:cNvSpPr>
            <a:spLocks noGrp="1"/>
          </p:cNvSpPr>
          <p:nvPr>
            <p:ph idx="1"/>
          </p:nvPr>
        </p:nvSpPr>
        <p:spPr>
          <a:xfrm>
            <a:off x="607595" y="4791075"/>
            <a:ext cx="10972800" cy="1930400"/>
          </a:xfrm>
        </p:spPr>
        <p:txBody>
          <a:bodyPr>
            <a:normAutofit/>
          </a:bodyPr>
          <a:lstStyle/>
          <a:p>
            <a:r>
              <a:rPr lang="en-US" dirty="0">
                <a:latin typeface="+mj-lt"/>
              </a:rPr>
              <a:t>802.11b was very popular but is now usually unsupported</a:t>
            </a:r>
          </a:p>
          <a:p>
            <a:r>
              <a:rPr lang="en-US" dirty="0">
                <a:latin typeface="+mj-lt"/>
              </a:rPr>
              <a:t>802.11a never saw major deployment</a:t>
            </a:r>
            <a:br>
              <a:rPr lang="en-US" dirty="0">
                <a:latin typeface="+mj-lt"/>
              </a:rPr>
            </a:br>
            <a:endParaRPr lang="en-US" dirty="0">
              <a:latin typeface="+mj-lt"/>
            </a:endParaRPr>
          </a:p>
        </p:txBody>
      </p:sp>
      <p:sp>
        <p:nvSpPr>
          <p:cNvPr id="4" name="Slide Number Placeholder 3">
            <a:extLst>
              <a:ext uri="{FF2B5EF4-FFF2-40B4-BE49-F238E27FC236}">
                <a16:creationId xmlns:a16="http://schemas.microsoft.com/office/drawing/2014/main" id="{529ECB40-F81A-488D-84D9-B74240595357}"/>
              </a:ext>
            </a:extLst>
          </p:cNvPr>
          <p:cNvSpPr>
            <a:spLocks noGrp="1"/>
          </p:cNvSpPr>
          <p:nvPr>
            <p:ph type="sldNum" sz="quarter" idx="12"/>
          </p:nvPr>
        </p:nvSpPr>
        <p:spPr/>
        <p:txBody>
          <a:bodyPr/>
          <a:lstStyle/>
          <a:p>
            <a:fld id="{0778C724-3839-4D76-A707-B4C23905D055}" type="slidenum">
              <a:rPr lang="en-US" smtClean="0"/>
              <a:t>95</a:t>
            </a:fld>
            <a:endParaRPr lang="en-US"/>
          </a:p>
        </p:txBody>
      </p:sp>
      <p:graphicFrame>
        <p:nvGraphicFramePr>
          <p:cNvPr id="5" name="Table 5">
            <a:extLst>
              <a:ext uri="{FF2B5EF4-FFF2-40B4-BE49-F238E27FC236}">
                <a16:creationId xmlns:a16="http://schemas.microsoft.com/office/drawing/2014/main" id="{512377C1-BDF4-4689-8A92-8995ACB09CF6}"/>
              </a:ext>
            </a:extLst>
          </p:cNvPr>
          <p:cNvGraphicFramePr>
            <a:graphicFrameLocks noGrp="1"/>
          </p:cNvGraphicFramePr>
          <p:nvPr>
            <p:extLst>
              <p:ext uri="{D42A27DB-BD31-4B8C-83A1-F6EECF244321}">
                <p14:modId xmlns:p14="http://schemas.microsoft.com/office/powerpoint/2010/main" val="2412430049"/>
              </p:ext>
            </p:extLst>
          </p:nvPr>
        </p:nvGraphicFramePr>
        <p:xfrm>
          <a:off x="607595" y="1071880"/>
          <a:ext cx="11233486" cy="3169920"/>
        </p:xfrm>
        <a:graphic>
          <a:graphicData uri="http://schemas.openxmlformats.org/drawingml/2006/table">
            <a:tbl>
              <a:tblPr firstRow="1">
                <a:tableStyleId>{073A0DAA-6AF3-43AB-8588-CEC1D06C72B9}</a:tableStyleId>
              </a:tblPr>
              <a:tblGrid>
                <a:gridCol w="487309">
                  <a:extLst>
                    <a:ext uri="{9D8B030D-6E8A-4147-A177-3AD203B41FA5}">
                      <a16:colId xmlns:a16="http://schemas.microsoft.com/office/drawing/2014/main" val="2408432903"/>
                    </a:ext>
                  </a:extLst>
                </a:gridCol>
                <a:gridCol w="1357616">
                  <a:extLst>
                    <a:ext uri="{9D8B030D-6E8A-4147-A177-3AD203B41FA5}">
                      <a16:colId xmlns:a16="http://schemas.microsoft.com/office/drawing/2014/main" val="1423973458"/>
                    </a:ext>
                  </a:extLst>
                </a:gridCol>
                <a:gridCol w="908049">
                  <a:extLst>
                    <a:ext uri="{9D8B030D-6E8A-4147-A177-3AD203B41FA5}">
                      <a16:colId xmlns:a16="http://schemas.microsoft.com/office/drawing/2014/main" val="58224141"/>
                    </a:ext>
                  </a:extLst>
                </a:gridCol>
                <a:gridCol w="1599896">
                  <a:extLst>
                    <a:ext uri="{9D8B030D-6E8A-4147-A177-3AD203B41FA5}">
                      <a16:colId xmlns:a16="http://schemas.microsoft.com/office/drawing/2014/main" val="1518310121"/>
                    </a:ext>
                  </a:extLst>
                </a:gridCol>
                <a:gridCol w="4051189">
                  <a:extLst>
                    <a:ext uri="{9D8B030D-6E8A-4147-A177-3AD203B41FA5}">
                      <a16:colId xmlns:a16="http://schemas.microsoft.com/office/drawing/2014/main" val="436619150"/>
                    </a:ext>
                  </a:extLst>
                </a:gridCol>
                <a:gridCol w="1765300">
                  <a:extLst>
                    <a:ext uri="{9D8B030D-6E8A-4147-A177-3AD203B41FA5}">
                      <a16:colId xmlns:a16="http://schemas.microsoft.com/office/drawing/2014/main" val="2654513425"/>
                    </a:ext>
                  </a:extLst>
                </a:gridCol>
                <a:gridCol w="1064127">
                  <a:extLst>
                    <a:ext uri="{9D8B030D-6E8A-4147-A177-3AD203B41FA5}">
                      <a16:colId xmlns:a16="http://schemas.microsoft.com/office/drawing/2014/main" val="3380897795"/>
                    </a:ext>
                  </a:extLst>
                </a:gridCol>
              </a:tblGrid>
              <a:tr h="370840">
                <a:tc>
                  <a:txBody>
                    <a:bodyPr/>
                    <a:lstStyle/>
                    <a:p>
                      <a:endParaRPr lang="en-US" sz="2000" dirty="0"/>
                    </a:p>
                  </a:txBody>
                  <a:tcPr/>
                </a:tc>
                <a:tc>
                  <a:txBody>
                    <a:bodyPr/>
                    <a:lstStyle/>
                    <a:p>
                      <a:r>
                        <a:rPr lang="en-US" sz="2000" dirty="0"/>
                        <a:t>Protocol</a:t>
                      </a:r>
                    </a:p>
                  </a:txBody>
                  <a:tcPr/>
                </a:tc>
                <a:tc>
                  <a:txBody>
                    <a:bodyPr/>
                    <a:lstStyle/>
                    <a:p>
                      <a:r>
                        <a:rPr lang="en-US" sz="2000" dirty="0"/>
                        <a:t>Year</a:t>
                      </a:r>
                    </a:p>
                  </a:txBody>
                  <a:tcPr/>
                </a:tc>
                <a:tc>
                  <a:txBody>
                    <a:bodyPr/>
                    <a:lstStyle/>
                    <a:p>
                      <a:r>
                        <a:rPr lang="en-US" sz="2000" dirty="0"/>
                        <a:t>Frequency</a:t>
                      </a:r>
                    </a:p>
                  </a:txBody>
                  <a:tcPr/>
                </a:tc>
                <a:tc>
                  <a:txBody>
                    <a:bodyPr/>
                    <a:lstStyle/>
                    <a:p>
                      <a:r>
                        <a:rPr lang="en-US" sz="2000" dirty="0"/>
                        <a:t>PHY</a:t>
                      </a:r>
                    </a:p>
                  </a:txBody>
                  <a:tcPr/>
                </a:tc>
                <a:tc>
                  <a:txBody>
                    <a:bodyPr/>
                    <a:lstStyle/>
                    <a:p>
                      <a:r>
                        <a:rPr lang="en-US" sz="2000" dirty="0"/>
                        <a:t>Max Rate</a:t>
                      </a:r>
                    </a:p>
                  </a:txBody>
                  <a:tcPr/>
                </a:tc>
                <a:tc>
                  <a:txBody>
                    <a:bodyPr/>
                    <a:lstStyle/>
                    <a:p>
                      <a:r>
                        <a:rPr lang="en-US" sz="2000" dirty="0"/>
                        <a:t>Range</a:t>
                      </a:r>
                    </a:p>
                  </a:txBody>
                  <a:tcPr/>
                </a:tc>
                <a:extLst>
                  <a:ext uri="{0D108BD9-81ED-4DB2-BD59-A6C34878D82A}">
                    <a16:rowId xmlns:a16="http://schemas.microsoft.com/office/drawing/2014/main" val="623343085"/>
                  </a:ext>
                </a:extLst>
              </a:tr>
              <a:tr h="370840">
                <a:tc>
                  <a:txBody>
                    <a:bodyPr/>
                    <a:lstStyle/>
                    <a:p>
                      <a:r>
                        <a:rPr lang="en-US" sz="2000" dirty="0"/>
                        <a:t>-</a:t>
                      </a:r>
                    </a:p>
                  </a:txBody>
                  <a:tcPr/>
                </a:tc>
                <a:tc>
                  <a:txBody>
                    <a:bodyPr/>
                    <a:lstStyle/>
                    <a:p>
                      <a:r>
                        <a:rPr lang="en-US" sz="2000" dirty="0"/>
                        <a:t>802.11</a:t>
                      </a:r>
                    </a:p>
                  </a:txBody>
                  <a:tcPr/>
                </a:tc>
                <a:tc>
                  <a:txBody>
                    <a:bodyPr/>
                    <a:lstStyle/>
                    <a:p>
                      <a:r>
                        <a:rPr lang="en-US" sz="2000" dirty="0"/>
                        <a:t>1997</a:t>
                      </a:r>
                    </a:p>
                  </a:txBody>
                  <a:tcPr/>
                </a:tc>
                <a:tc>
                  <a:txBody>
                    <a:bodyPr/>
                    <a:lstStyle/>
                    <a:p>
                      <a:r>
                        <a:rPr lang="en-US" sz="2000" dirty="0"/>
                        <a:t>2.4 GHz</a:t>
                      </a:r>
                    </a:p>
                  </a:txBody>
                  <a:tcPr/>
                </a:tc>
                <a:tc>
                  <a:txBody>
                    <a:bodyPr/>
                    <a:lstStyle/>
                    <a:p>
                      <a:r>
                        <a:rPr lang="en-US" sz="2000" dirty="0"/>
                        <a:t>DSSS/FHSS</a:t>
                      </a:r>
                    </a:p>
                  </a:txBody>
                  <a:tcPr/>
                </a:tc>
                <a:tc>
                  <a:txBody>
                    <a:bodyPr/>
                    <a:lstStyle/>
                    <a:p>
                      <a:r>
                        <a:rPr lang="en-US" sz="2000" dirty="0"/>
                        <a:t>2 Mbps</a:t>
                      </a:r>
                    </a:p>
                  </a:txBody>
                  <a:tcPr/>
                </a:tc>
                <a:tc>
                  <a:txBody>
                    <a:bodyPr/>
                    <a:lstStyle/>
                    <a:p>
                      <a:r>
                        <a:rPr lang="en-US" sz="2000" dirty="0"/>
                        <a:t>20 m</a:t>
                      </a:r>
                    </a:p>
                  </a:txBody>
                  <a:tcPr/>
                </a:tc>
                <a:extLst>
                  <a:ext uri="{0D108BD9-81ED-4DB2-BD59-A6C34878D82A}">
                    <a16:rowId xmlns:a16="http://schemas.microsoft.com/office/drawing/2014/main" val="3610602400"/>
                  </a:ext>
                </a:extLst>
              </a:tr>
              <a:tr h="370840">
                <a:tc>
                  <a:txBody>
                    <a:bodyPr/>
                    <a:lstStyle/>
                    <a:p>
                      <a:r>
                        <a:rPr lang="en-US" sz="2000" dirty="0"/>
                        <a:t>1</a:t>
                      </a:r>
                    </a:p>
                  </a:txBody>
                  <a:tcPr/>
                </a:tc>
                <a:tc>
                  <a:txBody>
                    <a:bodyPr/>
                    <a:lstStyle/>
                    <a:p>
                      <a:r>
                        <a:rPr lang="en-US" sz="2000" dirty="0"/>
                        <a:t>802.11b</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2.4 GHz</a:t>
                      </a:r>
                    </a:p>
                  </a:txBody>
                  <a:tcPr/>
                </a:tc>
                <a:tc>
                  <a:txBody>
                    <a:bodyPr/>
                    <a:lstStyle/>
                    <a:p>
                      <a:r>
                        <a:rPr lang="en-US" sz="2000" dirty="0"/>
                        <a:t>DSSS</a:t>
                      </a:r>
                    </a:p>
                  </a:txBody>
                  <a:tcPr/>
                </a:tc>
                <a:tc>
                  <a:txBody>
                    <a:bodyPr/>
                    <a:lstStyle/>
                    <a:p>
                      <a:r>
                        <a:rPr lang="en-US" sz="2000" dirty="0"/>
                        <a:t>11 Mbps</a:t>
                      </a:r>
                    </a:p>
                  </a:txBody>
                  <a:tcPr/>
                </a:tc>
                <a:tc>
                  <a:txBody>
                    <a:bodyPr/>
                    <a:lstStyle/>
                    <a:p>
                      <a:r>
                        <a:rPr lang="en-US" sz="2000" dirty="0"/>
                        <a:t>35 m</a:t>
                      </a:r>
                    </a:p>
                  </a:txBody>
                  <a:tcPr/>
                </a:tc>
                <a:extLst>
                  <a:ext uri="{0D108BD9-81ED-4DB2-BD59-A6C34878D82A}">
                    <a16:rowId xmlns:a16="http://schemas.microsoft.com/office/drawing/2014/main" val="276211345"/>
                  </a:ext>
                </a:extLst>
              </a:tr>
              <a:tr h="370840">
                <a:tc>
                  <a:txBody>
                    <a:bodyPr/>
                    <a:lstStyle/>
                    <a:p>
                      <a:r>
                        <a:rPr lang="en-US" sz="2000" dirty="0"/>
                        <a:t>2</a:t>
                      </a:r>
                    </a:p>
                  </a:txBody>
                  <a:tcPr/>
                </a:tc>
                <a:tc>
                  <a:txBody>
                    <a:bodyPr/>
                    <a:lstStyle/>
                    <a:p>
                      <a:r>
                        <a:rPr lang="en-US" sz="2000" dirty="0"/>
                        <a:t>802.11a</a:t>
                      </a:r>
                    </a:p>
                  </a:txBody>
                  <a:tcPr/>
                </a:tc>
                <a:tc>
                  <a:txBody>
                    <a:bodyPr/>
                    <a:lstStyle/>
                    <a:p>
                      <a:r>
                        <a:rPr lang="en-US" sz="2000" dirty="0"/>
                        <a:t>1999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35 m</a:t>
                      </a:r>
                    </a:p>
                  </a:txBody>
                  <a:tcPr/>
                </a:tc>
                <a:extLst>
                  <a:ext uri="{0D108BD9-81ED-4DB2-BD59-A6C34878D82A}">
                    <a16:rowId xmlns:a16="http://schemas.microsoft.com/office/drawing/2014/main" val="2948254030"/>
                  </a:ext>
                </a:extLst>
              </a:tr>
              <a:tr h="370840">
                <a:tc>
                  <a:txBody>
                    <a:bodyPr/>
                    <a:lstStyle/>
                    <a:p>
                      <a:r>
                        <a:rPr lang="en-US" sz="2000" dirty="0"/>
                        <a:t>3</a:t>
                      </a:r>
                    </a:p>
                  </a:txBody>
                  <a:tcPr/>
                </a:tc>
                <a:tc>
                  <a:txBody>
                    <a:bodyPr/>
                    <a:lstStyle/>
                    <a:p>
                      <a:r>
                        <a:rPr lang="en-US" sz="2000" dirty="0"/>
                        <a:t>802.11g</a:t>
                      </a:r>
                    </a:p>
                  </a:txBody>
                  <a:tcPr/>
                </a:tc>
                <a:tc>
                  <a:txBody>
                    <a:bodyPr/>
                    <a:lstStyle/>
                    <a:p>
                      <a:r>
                        <a:rPr lang="en-US" sz="2000" dirty="0"/>
                        <a:t>2003</a:t>
                      </a:r>
                    </a:p>
                  </a:txBody>
                  <a:tcPr/>
                </a:tc>
                <a:tc>
                  <a:txBody>
                    <a:bodyPr/>
                    <a:lstStyle/>
                    <a:p>
                      <a:r>
                        <a:rPr lang="en-US" sz="2000" dirty="0"/>
                        <a:t>2.4 GHz</a:t>
                      </a:r>
                    </a:p>
                  </a:txBody>
                  <a:tcPr/>
                </a:tc>
                <a:tc>
                  <a:txBody>
                    <a:bodyPr/>
                    <a:lstStyle/>
                    <a:p>
                      <a:r>
                        <a:rPr lang="en-US" sz="2000" dirty="0"/>
                        <a:t>OFDM</a:t>
                      </a:r>
                    </a:p>
                  </a:txBody>
                  <a:tcPr/>
                </a:tc>
                <a:tc>
                  <a:txBody>
                    <a:bodyPr/>
                    <a:lstStyle/>
                    <a:p>
                      <a:r>
                        <a:rPr lang="en-US" sz="2000" dirty="0"/>
                        <a:t>54 Mbps</a:t>
                      </a:r>
                    </a:p>
                  </a:txBody>
                  <a:tcPr/>
                </a:tc>
                <a:tc>
                  <a:txBody>
                    <a:bodyPr/>
                    <a:lstStyle/>
                    <a:p>
                      <a:r>
                        <a:rPr lang="en-US" sz="2000" dirty="0"/>
                        <a:t>38 m</a:t>
                      </a:r>
                    </a:p>
                  </a:txBody>
                  <a:tcPr/>
                </a:tc>
                <a:extLst>
                  <a:ext uri="{0D108BD9-81ED-4DB2-BD59-A6C34878D82A}">
                    <a16:rowId xmlns:a16="http://schemas.microsoft.com/office/drawing/2014/main" val="4036708600"/>
                  </a:ext>
                </a:extLst>
              </a:tr>
              <a:tr h="370840">
                <a:tc>
                  <a:txBody>
                    <a:bodyPr/>
                    <a:lstStyle/>
                    <a:p>
                      <a:r>
                        <a:rPr lang="en-US" sz="2000" dirty="0"/>
                        <a:t>4</a:t>
                      </a:r>
                    </a:p>
                  </a:txBody>
                  <a:tcPr/>
                </a:tc>
                <a:tc>
                  <a:txBody>
                    <a:bodyPr/>
                    <a:lstStyle/>
                    <a:p>
                      <a:r>
                        <a:rPr lang="en-US" sz="2000" dirty="0"/>
                        <a:t>802.11n</a:t>
                      </a:r>
                    </a:p>
                  </a:txBody>
                  <a:tcPr/>
                </a:tc>
                <a:tc>
                  <a:txBody>
                    <a:bodyPr/>
                    <a:lstStyle/>
                    <a:p>
                      <a:r>
                        <a:rPr lang="en-US" sz="2000" dirty="0"/>
                        <a:t>2009</a:t>
                      </a:r>
                    </a:p>
                  </a:txBody>
                  <a:tcPr/>
                </a:tc>
                <a:tc>
                  <a:txBody>
                    <a:bodyPr/>
                    <a:lstStyle/>
                    <a:p>
                      <a:r>
                        <a:rPr lang="en-US" sz="2000" dirty="0"/>
                        <a:t>2.4/5 GHz</a:t>
                      </a:r>
                    </a:p>
                  </a:txBody>
                  <a:tcPr/>
                </a:tc>
                <a:tc>
                  <a:txBody>
                    <a:bodyPr/>
                    <a:lstStyle/>
                    <a:p>
                      <a:r>
                        <a:rPr lang="en-US" sz="2000" dirty="0"/>
                        <a:t>OFDM + MIMO</a:t>
                      </a:r>
                    </a:p>
                  </a:txBody>
                  <a:tcPr/>
                </a:tc>
                <a:tc>
                  <a:txBody>
                    <a:bodyPr/>
                    <a:lstStyle/>
                    <a:p>
                      <a:r>
                        <a:rPr lang="en-US" sz="2000" dirty="0"/>
                        <a:t>600 Mbps</a:t>
                      </a:r>
                    </a:p>
                  </a:txBody>
                  <a:tcPr/>
                </a:tc>
                <a:tc>
                  <a:txBody>
                    <a:bodyPr/>
                    <a:lstStyle/>
                    <a:p>
                      <a:r>
                        <a:rPr lang="en-US" sz="2000" dirty="0"/>
                        <a:t>70 m</a:t>
                      </a:r>
                    </a:p>
                  </a:txBody>
                  <a:tcPr/>
                </a:tc>
                <a:extLst>
                  <a:ext uri="{0D108BD9-81ED-4DB2-BD59-A6C34878D82A}">
                    <a16:rowId xmlns:a16="http://schemas.microsoft.com/office/drawing/2014/main" val="518112093"/>
                  </a:ext>
                </a:extLst>
              </a:tr>
              <a:tr h="370840">
                <a:tc>
                  <a:txBody>
                    <a:bodyPr/>
                    <a:lstStyle/>
                    <a:p>
                      <a:r>
                        <a:rPr lang="en-US" sz="2000" dirty="0"/>
                        <a:t>5</a:t>
                      </a:r>
                    </a:p>
                  </a:txBody>
                  <a:tcPr/>
                </a:tc>
                <a:tc>
                  <a:txBody>
                    <a:bodyPr/>
                    <a:lstStyle/>
                    <a:p>
                      <a:r>
                        <a:rPr lang="en-US" sz="2000" b="1" dirty="0"/>
                        <a:t>802.11ac</a:t>
                      </a:r>
                    </a:p>
                  </a:txBody>
                  <a:tcPr/>
                </a:tc>
                <a:tc>
                  <a:txBody>
                    <a:bodyPr/>
                    <a:lstStyle/>
                    <a:p>
                      <a:r>
                        <a:rPr lang="en-US" sz="2000" b="1" dirty="0"/>
                        <a:t>2013</a:t>
                      </a:r>
                    </a:p>
                  </a:txBody>
                  <a:tcPr/>
                </a:tc>
                <a:tc>
                  <a:txBody>
                    <a:bodyPr/>
                    <a:lstStyle/>
                    <a:p>
                      <a:r>
                        <a:rPr lang="en-US" sz="2000" b="1" dirty="0"/>
                        <a:t>5 GHz</a:t>
                      </a:r>
                    </a:p>
                  </a:txBody>
                  <a:tcPr/>
                </a:tc>
                <a:tc>
                  <a:txBody>
                    <a:bodyPr/>
                    <a:lstStyle/>
                    <a:p>
                      <a:r>
                        <a:rPr lang="en-US" sz="2000" b="1" dirty="0"/>
                        <a:t>OFDM + MU-MIMO</a:t>
                      </a:r>
                      <a:r>
                        <a:rPr lang="en-US" sz="1800" b="1" dirty="0"/>
                        <a:t> (downlink only)</a:t>
                      </a:r>
                      <a:endParaRPr lang="en-US" sz="2000" b="1" dirty="0"/>
                    </a:p>
                  </a:txBody>
                  <a:tcPr/>
                </a:tc>
                <a:tc>
                  <a:txBody>
                    <a:bodyPr/>
                    <a:lstStyle/>
                    <a:p>
                      <a:r>
                        <a:rPr lang="en-US" sz="2000" dirty="0"/>
                        <a:t>3.4 Gbps</a:t>
                      </a:r>
                    </a:p>
                  </a:txBody>
                  <a:tcPr/>
                </a:tc>
                <a:tc>
                  <a:txBody>
                    <a:bodyPr/>
                    <a:lstStyle/>
                    <a:p>
                      <a:r>
                        <a:rPr lang="en-US" sz="2000" dirty="0"/>
                        <a:t>35 m</a:t>
                      </a:r>
                    </a:p>
                  </a:txBody>
                  <a:tcPr/>
                </a:tc>
                <a:extLst>
                  <a:ext uri="{0D108BD9-81ED-4DB2-BD59-A6C34878D82A}">
                    <a16:rowId xmlns:a16="http://schemas.microsoft.com/office/drawing/2014/main" val="2496501609"/>
                  </a:ext>
                </a:extLst>
              </a:tr>
              <a:tr h="370840">
                <a:tc>
                  <a:txBody>
                    <a:bodyPr/>
                    <a:lstStyle/>
                    <a:p>
                      <a:r>
                        <a:rPr lang="en-US" sz="2000" dirty="0"/>
                        <a:t>6</a:t>
                      </a:r>
                    </a:p>
                  </a:txBody>
                  <a:tcPr/>
                </a:tc>
                <a:tc>
                  <a:txBody>
                    <a:bodyPr/>
                    <a:lstStyle/>
                    <a:p>
                      <a:r>
                        <a:rPr lang="en-US" sz="2000" dirty="0"/>
                        <a:t>802.11ax</a:t>
                      </a:r>
                    </a:p>
                  </a:txBody>
                  <a:tcPr/>
                </a:tc>
                <a:tc>
                  <a:txBody>
                    <a:bodyPr/>
                    <a:lstStyle/>
                    <a:p>
                      <a:r>
                        <a:rPr lang="en-US" sz="2000" dirty="0"/>
                        <a:t>2021</a:t>
                      </a:r>
                    </a:p>
                  </a:txBody>
                  <a:tcPr/>
                </a:tc>
                <a:tc>
                  <a:txBody>
                    <a:bodyPr/>
                    <a:lstStyle/>
                    <a:p>
                      <a:r>
                        <a:rPr lang="en-US" sz="2000" dirty="0"/>
                        <a:t>2.4/5/6 GHz</a:t>
                      </a:r>
                    </a:p>
                  </a:txBody>
                  <a:tcPr/>
                </a:tc>
                <a:tc>
                  <a:txBody>
                    <a:bodyPr/>
                    <a:lstStyle/>
                    <a:p>
                      <a:r>
                        <a:rPr lang="en-US" sz="2000" dirty="0"/>
                        <a:t>OFDMA + MU-MIMO</a:t>
                      </a:r>
                    </a:p>
                  </a:txBody>
                  <a:tcPr/>
                </a:tc>
                <a:tc>
                  <a:txBody>
                    <a:bodyPr/>
                    <a:lstStyle/>
                    <a:p>
                      <a:r>
                        <a:rPr lang="en-US" sz="2000" dirty="0"/>
                        <a:t>9.6 Gbps</a:t>
                      </a:r>
                    </a:p>
                  </a:txBody>
                  <a:tcPr/>
                </a:tc>
                <a:tc>
                  <a:txBody>
                    <a:bodyPr/>
                    <a:lstStyle/>
                    <a:p>
                      <a:r>
                        <a:rPr lang="en-US" sz="2000" dirty="0"/>
                        <a:t>35 m</a:t>
                      </a:r>
                    </a:p>
                  </a:txBody>
                  <a:tcPr/>
                </a:tc>
                <a:extLst>
                  <a:ext uri="{0D108BD9-81ED-4DB2-BD59-A6C34878D82A}">
                    <a16:rowId xmlns:a16="http://schemas.microsoft.com/office/drawing/2014/main" val="3464080745"/>
                  </a:ext>
                </a:extLst>
              </a:tr>
            </a:tbl>
          </a:graphicData>
        </a:graphic>
      </p:graphicFrame>
    </p:spTree>
    <p:extLst>
      <p:ext uri="{BB962C8B-B14F-4D97-AF65-F5344CB8AC3E}">
        <p14:creationId xmlns:p14="http://schemas.microsoft.com/office/powerpoint/2010/main" val="29731893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D64D-9C82-450A-9AAF-123DFC4FA299}"/>
              </a:ext>
            </a:extLst>
          </p:cNvPr>
          <p:cNvSpPr>
            <a:spLocks noGrp="1"/>
          </p:cNvSpPr>
          <p:nvPr>
            <p:ph type="title"/>
          </p:nvPr>
        </p:nvSpPr>
        <p:spPr>
          <a:xfrm>
            <a:off x="850432" y="203716"/>
            <a:ext cx="10515600" cy="1325563"/>
          </a:xfrm>
        </p:spPr>
        <p:txBody>
          <a:bodyPr/>
          <a:lstStyle/>
          <a:p>
            <a:r>
              <a:rPr lang="en-US" dirty="0"/>
              <a:t>Multi-user Multiple In Multiple Out (MU-MIMO)</a:t>
            </a:r>
          </a:p>
        </p:txBody>
      </p:sp>
      <p:sp>
        <p:nvSpPr>
          <p:cNvPr id="3" name="Content Placeholder 2">
            <a:extLst>
              <a:ext uri="{FF2B5EF4-FFF2-40B4-BE49-F238E27FC236}">
                <a16:creationId xmlns:a16="http://schemas.microsoft.com/office/drawing/2014/main" id="{DDE3CC13-16CA-4742-8C81-CAA27B838E2E}"/>
              </a:ext>
            </a:extLst>
          </p:cNvPr>
          <p:cNvSpPr>
            <a:spLocks noGrp="1"/>
          </p:cNvSpPr>
          <p:nvPr>
            <p:ph idx="1"/>
          </p:nvPr>
        </p:nvSpPr>
        <p:spPr>
          <a:xfrm>
            <a:off x="6750726" y="1415773"/>
            <a:ext cx="5166895" cy="5029200"/>
          </a:xfrm>
        </p:spPr>
        <p:txBody>
          <a:bodyPr/>
          <a:lstStyle/>
          <a:p>
            <a:r>
              <a:rPr lang="en-US" dirty="0">
                <a:latin typeface="+mj-lt"/>
              </a:rPr>
              <a:t>Multi-user MIMO uses the same techniques to send in parallel to multiple devices</a:t>
            </a:r>
          </a:p>
          <a:p>
            <a:pPr lvl="1"/>
            <a:r>
              <a:rPr lang="en-US" dirty="0">
                <a:latin typeface="+mj-lt"/>
              </a:rPr>
              <a:t>Devices cannot cancel out interference anymore</a:t>
            </a:r>
          </a:p>
          <a:p>
            <a:pPr lvl="1"/>
            <a:r>
              <a:rPr lang="en-US" dirty="0">
                <a:latin typeface="+mj-lt"/>
              </a:rPr>
              <a:t>Send slower, more reliable data streams to overcome this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E9833AA6-5C4B-4AD5-942D-AA2979D991E5}"/>
              </a:ext>
            </a:extLst>
          </p:cNvPr>
          <p:cNvSpPr>
            <a:spLocks noGrp="1"/>
          </p:cNvSpPr>
          <p:nvPr>
            <p:ph type="sldNum" sz="quarter" idx="12"/>
          </p:nvPr>
        </p:nvSpPr>
        <p:spPr/>
        <p:txBody>
          <a:bodyPr/>
          <a:lstStyle/>
          <a:p>
            <a:fld id="{0778C724-3839-4D76-A707-B4C23905D055}" type="slidenum">
              <a:rPr lang="en-US" smtClean="0"/>
              <a:t>96</a:t>
            </a:fld>
            <a:endParaRPr lang="en-US"/>
          </a:p>
        </p:txBody>
      </p:sp>
      <p:pic>
        <p:nvPicPr>
          <p:cNvPr id="8" name="Picture 7">
            <a:extLst>
              <a:ext uri="{FF2B5EF4-FFF2-40B4-BE49-F238E27FC236}">
                <a16:creationId xmlns:a16="http://schemas.microsoft.com/office/drawing/2014/main" id="{AA4AD21E-D02C-42B3-9C55-5AFB63CA9D0D}"/>
              </a:ext>
            </a:extLst>
          </p:cNvPr>
          <p:cNvPicPr>
            <a:picLocks noChangeAspect="1"/>
          </p:cNvPicPr>
          <p:nvPr/>
        </p:nvPicPr>
        <p:blipFill>
          <a:blip r:embed="rId2"/>
          <a:stretch>
            <a:fillRect/>
          </a:stretch>
        </p:blipFill>
        <p:spPr>
          <a:xfrm>
            <a:off x="607595" y="1143000"/>
            <a:ext cx="5476175" cy="3664355"/>
          </a:xfrm>
          <a:prstGeom prst="rect">
            <a:avLst/>
          </a:prstGeom>
        </p:spPr>
      </p:pic>
      <p:pic>
        <p:nvPicPr>
          <p:cNvPr id="9" name="Picture 8">
            <a:extLst>
              <a:ext uri="{FF2B5EF4-FFF2-40B4-BE49-F238E27FC236}">
                <a16:creationId xmlns:a16="http://schemas.microsoft.com/office/drawing/2014/main" id="{48523BEB-FFBF-45F5-9599-C312B1568835}"/>
              </a:ext>
            </a:extLst>
          </p:cNvPr>
          <p:cNvPicPr>
            <a:picLocks noChangeAspect="1"/>
          </p:cNvPicPr>
          <p:nvPr/>
        </p:nvPicPr>
        <p:blipFill>
          <a:blip r:embed="rId3"/>
          <a:stretch>
            <a:fillRect/>
          </a:stretch>
        </p:blipFill>
        <p:spPr>
          <a:xfrm>
            <a:off x="7501142" y="4028393"/>
            <a:ext cx="2991610" cy="2595062"/>
          </a:xfrm>
          <a:prstGeom prst="rect">
            <a:avLst/>
          </a:prstGeom>
        </p:spPr>
      </p:pic>
    </p:spTree>
    <p:extLst>
      <p:ext uri="{BB962C8B-B14F-4D97-AF65-F5344CB8AC3E}">
        <p14:creationId xmlns:p14="http://schemas.microsoft.com/office/powerpoint/2010/main" val="4044649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D5F1-AAEA-44CC-9072-EC64E86566EC}"/>
              </a:ext>
            </a:extLst>
          </p:cNvPr>
          <p:cNvSpPr>
            <a:spLocks noGrp="1"/>
          </p:cNvSpPr>
          <p:nvPr>
            <p:ph type="title"/>
          </p:nvPr>
        </p:nvSpPr>
        <p:spPr/>
        <p:txBody>
          <a:bodyPr/>
          <a:lstStyle/>
          <a:p>
            <a:r>
              <a:rPr lang="en-US" dirty="0"/>
              <a:t>802.11ac (2013)</a:t>
            </a:r>
          </a:p>
        </p:txBody>
      </p:sp>
      <p:sp>
        <p:nvSpPr>
          <p:cNvPr id="3" name="Content Placeholder 2">
            <a:extLst>
              <a:ext uri="{FF2B5EF4-FFF2-40B4-BE49-F238E27FC236}">
                <a16:creationId xmlns:a16="http://schemas.microsoft.com/office/drawing/2014/main" id="{31588A68-4164-42A8-BBF8-A46849FBE66B}"/>
              </a:ext>
            </a:extLst>
          </p:cNvPr>
          <p:cNvSpPr>
            <a:spLocks noGrp="1"/>
          </p:cNvSpPr>
          <p:nvPr>
            <p:ph idx="1"/>
          </p:nvPr>
        </p:nvSpPr>
        <p:spPr/>
        <p:txBody>
          <a:bodyPr/>
          <a:lstStyle/>
          <a:p>
            <a:r>
              <a:rPr lang="en-US" dirty="0">
                <a:latin typeface="+mj-lt"/>
              </a:rPr>
              <a:t>Update for 5 GHz band only</a:t>
            </a:r>
          </a:p>
          <a:p>
            <a:pPr lvl="1"/>
            <a:r>
              <a:rPr lang="en-US" dirty="0">
                <a:latin typeface="+mj-lt"/>
              </a:rPr>
              <a:t>Supports Downlink MU-MIMO (from AP to device)</a:t>
            </a:r>
          </a:p>
          <a:p>
            <a:pPr lvl="1"/>
            <a:r>
              <a:rPr lang="en-US" dirty="0">
                <a:latin typeface="+mj-lt"/>
              </a:rPr>
              <a:t>Supports channels widths up to 160 MHz</a:t>
            </a:r>
          </a:p>
          <a:p>
            <a:pPr lvl="1"/>
            <a:r>
              <a:rPr lang="en-US" dirty="0">
                <a:latin typeface="+mj-lt"/>
              </a:rPr>
              <a:t>Engineering updates: up to 256-QAM</a:t>
            </a:r>
          </a:p>
          <a:p>
            <a:pPr lvl="1"/>
            <a:endParaRPr lang="en-US" dirty="0">
              <a:latin typeface="+mj-lt"/>
            </a:endParaRPr>
          </a:p>
          <a:p>
            <a:r>
              <a:rPr lang="en-US" dirty="0">
                <a:latin typeface="+mj-lt"/>
              </a:rPr>
              <a:t>Routers apply 802.11ac to 5 GHz and 802.11n to 2.4 GHz</a:t>
            </a:r>
          </a:p>
        </p:txBody>
      </p:sp>
      <p:sp>
        <p:nvSpPr>
          <p:cNvPr id="4" name="Slide Number Placeholder 3">
            <a:extLst>
              <a:ext uri="{FF2B5EF4-FFF2-40B4-BE49-F238E27FC236}">
                <a16:creationId xmlns:a16="http://schemas.microsoft.com/office/drawing/2014/main" id="{26B315C7-F88F-4FDB-B4EA-04F2DE10127E}"/>
              </a:ext>
            </a:extLst>
          </p:cNvPr>
          <p:cNvSpPr>
            <a:spLocks noGrp="1"/>
          </p:cNvSpPr>
          <p:nvPr>
            <p:ph type="sldNum" sz="quarter" idx="12"/>
          </p:nvPr>
        </p:nvSpPr>
        <p:spPr/>
        <p:txBody>
          <a:bodyPr/>
          <a:lstStyle/>
          <a:p>
            <a:fld id="{0778C724-3839-4D76-A707-B4C23905D055}" type="slidenum">
              <a:rPr lang="en-US" smtClean="0"/>
              <a:t>97</a:t>
            </a:fld>
            <a:endParaRPr lang="en-US"/>
          </a:p>
        </p:txBody>
      </p:sp>
    </p:spTree>
    <p:extLst>
      <p:ext uri="{BB962C8B-B14F-4D97-AF65-F5344CB8AC3E}">
        <p14:creationId xmlns:p14="http://schemas.microsoft.com/office/powerpoint/2010/main" val="24723323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D5F1-AAEA-44CC-9072-EC64E86566EC}"/>
              </a:ext>
            </a:extLst>
          </p:cNvPr>
          <p:cNvSpPr>
            <a:spLocks noGrp="1"/>
          </p:cNvSpPr>
          <p:nvPr>
            <p:ph type="title"/>
          </p:nvPr>
        </p:nvSpPr>
        <p:spPr/>
        <p:txBody>
          <a:bodyPr/>
          <a:lstStyle/>
          <a:p>
            <a:r>
              <a:rPr lang="en-US" dirty="0"/>
              <a:t>802.11ac channels</a:t>
            </a:r>
          </a:p>
        </p:txBody>
      </p:sp>
      <p:sp>
        <p:nvSpPr>
          <p:cNvPr id="4" name="Slide Number Placeholder 3">
            <a:extLst>
              <a:ext uri="{FF2B5EF4-FFF2-40B4-BE49-F238E27FC236}">
                <a16:creationId xmlns:a16="http://schemas.microsoft.com/office/drawing/2014/main" id="{26B315C7-F88F-4FDB-B4EA-04F2DE10127E}"/>
              </a:ext>
            </a:extLst>
          </p:cNvPr>
          <p:cNvSpPr>
            <a:spLocks noGrp="1"/>
          </p:cNvSpPr>
          <p:nvPr>
            <p:ph type="sldNum" sz="quarter" idx="12"/>
          </p:nvPr>
        </p:nvSpPr>
        <p:spPr/>
        <p:txBody>
          <a:bodyPr/>
          <a:lstStyle/>
          <a:p>
            <a:fld id="{0778C724-3839-4D76-A707-B4C23905D055}" type="slidenum">
              <a:rPr lang="en-US" smtClean="0"/>
              <a:t>98</a:t>
            </a:fld>
            <a:endParaRPr lang="en-US"/>
          </a:p>
        </p:txBody>
      </p:sp>
      <p:pic>
        <p:nvPicPr>
          <p:cNvPr id="8194" name="Picture 2">
            <a:extLst>
              <a:ext uri="{FF2B5EF4-FFF2-40B4-BE49-F238E27FC236}">
                <a16:creationId xmlns:a16="http://schemas.microsoft.com/office/drawing/2014/main" id="{926CEB5E-DE31-47E2-8BB8-6244444FB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439920"/>
            <a:ext cx="10401300" cy="468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8380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3DF9475-FD40-4156-B70C-524857A4C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766091"/>
            <a:ext cx="8023225" cy="59553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51D5F1-AAEA-44CC-9072-EC64E86566EC}"/>
              </a:ext>
            </a:extLst>
          </p:cNvPr>
          <p:cNvSpPr>
            <a:spLocks noGrp="1"/>
          </p:cNvSpPr>
          <p:nvPr>
            <p:ph type="title"/>
          </p:nvPr>
        </p:nvSpPr>
        <p:spPr>
          <a:xfrm>
            <a:off x="802857" y="-111125"/>
            <a:ext cx="10515600" cy="1325563"/>
          </a:xfrm>
        </p:spPr>
        <p:txBody>
          <a:bodyPr/>
          <a:lstStyle/>
          <a:p>
            <a:r>
              <a:rPr lang="en-US" dirty="0"/>
              <a:t>802.11ac modulation and coding schemes</a:t>
            </a:r>
          </a:p>
        </p:txBody>
      </p:sp>
      <p:sp>
        <p:nvSpPr>
          <p:cNvPr id="4" name="Slide Number Placeholder 3">
            <a:extLst>
              <a:ext uri="{FF2B5EF4-FFF2-40B4-BE49-F238E27FC236}">
                <a16:creationId xmlns:a16="http://schemas.microsoft.com/office/drawing/2014/main" id="{26B315C7-F88F-4FDB-B4EA-04F2DE10127E}"/>
              </a:ext>
            </a:extLst>
          </p:cNvPr>
          <p:cNvSpPr>
            <a:spLocks noGrp="1"/>
          </p:cNvSpPr>
          <p:nvPr>
            <p:ph type="sldNum" sz="quarter" idx="12"/>
          </p:nvPr>
        </p:nvSpPr>
        <p:spPr/>
        <p:txBody>
          <a:bodyPr/>
          <a:lstStyle/>
          <a:p>
            <a:fld id="{0778C724-3839-4D76-A707-B4C23905D055}" type="slidenum">
              <a:rPr lang="en-US" smtClean="0"/>
              <a:t>99</a:t>
            </a:fld>
            <a:endParaRPr lang="en-US"/>
          </a:p>
        </p:txBody>
      </p:sp>
      <p:sp>
        <p:nvSpPr>
          <p:cNvPr id="5" name="TextBox 4">
            <a:extLst>
              <a:ext uri="{FF2B5EF4-FFF2-40B4-BE49-F238E27FC236}">
                <a16:creationId xmlns:a16="http://schemas.microsoft.com/office/drawing/2014/main" id="{9533D43A-B83D-422E-95CA-846D1BA9034F}"/>
              </a:ext>
            </a:extLst>
          </p:cNvPr>
          <p:cNvSpPr txBox="1"/>
          <p:nvPr/>
        </p:nvSpPr>
        <p:spPr>
          <a:xfrm>
            <a:off x="8892757" y="5615582"/>
            <a:ext cx="2425700" cy="923330"/>
          </a:xfrm>
          <a:prstGeom prst="rect">
            <a:avLst/>
          </a:prstGeom>
          <a:noFill/>
        </p:spPr>
        <p:txBody>
          <a:bodyPr wrap="square" rtlCol="0">
            <a:spAutoFit/>
          </a:bodyPr>
          <a:lstStyle/>
          <a:p>
            <a:r>
              <a:rPr lang="en-US" dirty="0"/>
              <a:t>4 spatial streams is also allowed, getting up to 3466 Mbps</a:t>
            </a:r>
          </a:p>
        </p:txBody>
      </p:sp>
    </p:spTree>
    <p:extLst>
      <p:ext uri="{BB962C8B-B14F-4D97-AF65-F5344CB8AC3E}">
        <p14:creationId xmlns:p14="http://schemas.microsoft.com/office/powerpoint/2010/main" val="2916687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43793</TotalTime>
  <Words>7678</Words>
  <Application>Microsoft Macintosh PowerPoint</Application>
  <PresentationFormat>Widescreen</PresentationFormat>
  <Paragraphs>1663</Paragraphs>
  <Slides>117</Slides>
  <Notes>26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117</vt:i4>
      </vt:variant>
    </vt:vector>
  </HeadingPairs>
  <TitlesOfParts>
    <vt:vector size="126" baseType="lpstr">
      <vt:lpstr>Arial</vt:lpstr>
      <vt:lpstr>Calibri</vt:lpstr>
      <vt:lpstr>Calibri Light</vt:lpstr>
      <vt:lpstr>Consolas</vt:lpstr>
      <vt:lpstr>Garamond</vt:lpstr>
      <vt:lpstr>Seravek</vt:lpstr>
      <vt:lpstr>Seravek ExtraLight</vt:lpstr>
      <vt:lpstr>Seravek Light</vt:lpstr>
      <vt:lpstr>Office Theme</vt:lpstr>
      <vt:lpstr>Wireless Networking</vt:lpstr>
      <vt:lpstr>PowerPoint Presentation</vt:lpstr>
      <vt:lpstr>Course Project</vt:lpstr>
      <vt:lpstr>Examination</vt:lpstr>
      <vt:lpstr>Tutorials</vt:lpstr>
      <vt:lpstr>PowerPoint Presentation</vt:lpstr>
      <vt:lpstr>Learning Objective for Today’s Lecture</vt:lpstr>
      <vt:lpstr>BLE Layers</vt:lpstr>
      <vt:lpstr>Two different communication modes in BLE</vt:lpstr>
      <vt:lpstr>BLE network topology</vt:lpstr>
      <vt:lpstr>BLE frequency</vt:lpstr>
      <vt:lpstr>BLE modulation</vt:lpstr>
      <vt:lpstr>Packet structure</vt:lpstr>
      <vt:lpstr>Advertising</vt:lpstr>
      <vt:lpstr>Advertising packet layering</vt:lpstr>
      <vt:lpstr>Advertisement payloads</vt:lpstr>
      <vt:lpstr>Advertising event</vt:lpstr>
      <vt:lpstr>Scanning Pattern</vt:lpstr>
      <vt:lpstr>Putting it all together</vt:lpstr>
      <vt:lpstr>Overview of connections</vt:lpstr>
      <vt:lpstr>Connection timeline (in picture form)</vt:lpstr>
      <vt:lpstr>Overview of Generic Attribute Profile (GATT)</vt:lpstr>
      <vt:lpstr>Attribute server keywords</vt:lpstr>
      <vt:lpstr>UUIDs and handles</vt:lpstr>
      <vt:lpstr>Discovery</vt:lpstr>
      <vt:lpstr>Revised physical layers</vt:lpstr>
      <vt:lpstr>Extended advertising</vt:lpstr>
      <vt:lpstr>Extended advertising</vt:lpstr>
      <vt:lpstr>802.15.4 RF channels</vt:lpstr>
      <vt:lpstr>Thread overview</vt:lpstr>
      <vt:lpstr>Changes to Physical Layer</vt:lpstr>
      <vt:lpstr>Changes to Link Layer and MAC</vt:lpstr>
      <vt:lpstr>Changes to Link Layer and MAC</vt:lpstr>
      <vt:lpstr>Combination of star and mesh topology</vt:lpstr>
      <vt:lpstr>Other special roles</vt:lpstr>
      <vt:lpstr>Thread uses IPv6 for communication</vt:lpstr>
      <vt:lpstr>Background: IPv6</vt:lpstr>
      <vt:lpstr>Background: IPv6 address notation rules</vt:lpstr>
      <vt:lpstr>Background: IPv6 datagram format</vt:lpstr>
      <vt:lpstr>6LoWPAN header compression</vt:lpstr>
      <vt:lpstr>6LoWPAN fragmentation</vt:lpstr>
      <vt:lpstr>Constrained Application Protocol - CoAP</vt:lpstr>
      <vt:lpstr>Learning Objective for Today’s Lecture</vt:lpstr>
      <vt:lpstr>ZigBee goals</vt:lpstr>
      <vt:lpstr>ZigBee history</vt:lpstr>
      <vt:lpstr>ZigBee stack</vt:lpstr>
      <vt:lpstr>Use of 802.15.4</vt:lpstr>
      <vt:lpstr>ZigBee devices (same roles as 802.15.4 defines)</vt:lpstr>
      <vt:lpstr>Older ZigBee - tree networks</vt:lpstr>
      <vt:lpstr>ZigBee tree network complications</vt:lpstr>
      <vt:lpstr>Modern ZigBee – mesh networks</vt:lpstr>
      <vt:lpstr>ZigBee End Device polling</vt:lpstr>
      <vt:lpstr>ZigBee application-layer terms</vt:lpstr>
      <vt:lpstr>Analogies between BLE and ZigBee</vt:lpstr>
      <vt:lpstr>Example ZigBee network</vt:lpstr>
      <vt:lpstr>A problem: the siloed internet of things</vt:lpstr>
      <vt:lpstr>Learning Objective for Today’s Lecture</vt:lpstr>
      <vt:lpstr>PowerPoint Presentation</vt:lpstr>
      <vt:lpstr>PowerPoint Presentation</vt:lpstr>
      <vt:lpstr>PowerPoint Presentation</vt:lpstr>
      <vt:lpstr>PowerPoint Presentation</vt:lpstr>
      <vt:lpstr>PowerPoint Presentation</vt:lpstr>
      <vt:lpstr>Learning Objective for Today’s Lecture</vt:lpstr>
      <vt:lpstr>Basic WiFi network</vt:lpstr>
      <vt:lpstr>WiFi superframe structure</vt:lpstr>
      <vt:lpstr>WiFi superframe in practice</vt:lpstr>
      <vt:lpstr>Contention-based access</vt:lpstr>
      <vt:lpstr>Backoff in WiFi</vt:lpstr>
      <vt:lpstr>Prioritizing packets with varying IFS</vt:lpstr>
      <vt:lpstr>802.11 backoff example</vt:lpstr>
      <vt:lpstr>IEEE standard for LPWANs</vt:lpstr>
      <vt:lpstr>802.11ah allows multiple bandwidth allocations</vt:lpstr>
      <vt:lpstr>Learning Objective for Today’s Lecture</vt:lpstr>
      <vt:lpstr>Goal: improve throughput</vt:lpstr>
      <vt:lpstr>Major amendments</vt:lpstr>
      <vt:lpstr>Goal: improve throughput</vt:lpstr>
      <vt:lpstr>Major amendments</vt:lpstr>
      <vt:lpstr>Original WiFi specification (1997)</vt:lpstr>
      <vt:lpstr>Major amendments</vt:lpstr>
      <vt:lpstr>802.11b (1999)</vt:lpstr>
      <vt:lpstr>DSSS goals</vt:lpstr>
      <vt:lpstr>802.11b channels</vt:lpstr>
      <vt:lpstr>Major amendments</vt:lpstr>
      <vt:lpstr>OFDM enables higher throughput</vt:lpstr>
      <vt:lpstr>OFDM higher throughput at complexity cost</vt:lpstr>
      <vt:lpstr>Major amendments</vt:lpstr>
      <vt:lpstr>802.11a (1999)</vt:lpstr>
      <vt:lpstr>802.11a channels</vt:lpstr>
      <vt:lpstr>Major amendments</vt:lpstr>
      <vt:lpstr>How do we increase throughput?</vt:lpstr>
      <vt:lpstr>MIMO – Multiple In Multiple Out</vt:lpstr>
      <vt:lpstr>Expandable bandwidth</vt:lpstr>
      <vt:lpstr>802.11n (2009)</vt:lpstr>
      <vt:lpstr>802.11n modulation and coding schemes</vt:lpstr>
      <vt:lpstr>Major amendments</vt:lpstr>
      <vt:lpstr>Multi-user Multiple In Multiple Out (MU-MIMO)</vt:lpstr>
      <vt:lpstr>802.11ac (2013)</vt:lpstr>
      <vt:lpstr>802.11ac channels</vt:lpstr>
      <vt:lpstr>802.11ac modulation and coding schemes</vt:lpstr>
      <vt:lpstr>Major amendments</vt:lpstr>
      <vt:lpstr>New directions in WiFi focus: Aggregate throughput across all devices</vt:lpstr>
      <vt:lpstr>Orthogonal Frequency Division Multiple Access</vt:lpstr>
      <vt:lpstr>802.11ax (2021)</vt:lpstr>
      <vt:lpstr>6 GHz band is an enormous amount of bandwidth</vt:lpstr>
      <vt:lpstr>Learning Objective for Today’s Lecture</vt:lpstr>
      <vt:lpstr>The first commercial mobile phone was in 1946!</vt:lpstr>
      <vt:lpstr>The first `mobile` network architecture</vt:lpstr>
      <vt:lpstr>The first `mobile` network architecture</vt:lpstr>
      <vt:lpstr>1965: The Improved Mobile Telephone Service</vt:lpstr>
      <vt:lpstr>Quick review: How can we share spectrum?</vt:lpstr>
      <vt:lpstr>What’s inefficient with this picture?</vt:lpstr>
      <vt:lpstr>The `cell` in cellular networks</vt:lpstr>
      <vt:lpstr>Spatial division tradeoffs</vt:lpstr>
      <vt:lpstr>How often does handoff need to happen anyway?</vt:lpstr>
      <vt:lpstr>Learning Objective for Today’s Lecture</vt:lpstr>
      <vt:lpstr>Cellular and IoT</vt:lpstr>
      <vt:lpstr>Wireless Networking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Sustainable Networked Embedded Systems</dc:title>
  <dc:creator>Ambuj Varshney</dc:creator>
  <cp:lastModifiedBy>Ambuj Varshney</cp:lastModifiedBy>
  <cp:revision>1348</cp:revision>
  <dcterms:created xsi:type="dcterms:W3CDTF">2020-02-17T19:00:36Z</dcterms:created>
  <dcterms:modified xsi:type="dcterms:W3CDTF">2023-04-04T09:44:10Z</dcterms:modified>
</cp:coreProperties>
</file>